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4" r:id="rId3"/>
    <p:sldId id="265" r:id="rId4"/>
    <p:sldId id="277" r:id="rId5"/>
    <p:sldId id="276" r:id="rId6"/>
    <p:sldId id="273" r:id="rId7"/>
    <p:sldId id="279" r:id="rId8"/>
    <p:sldId id="281" r:id="rId9"/>
    <p:sldId id="283" r:id="rId10"/>
    <p:sldId id="275" r:id="rId11"/>
    <p:sldId id="284" r:id="rId12"/>
    <p:sldId id="285" r:id="rId13"/>
    <p:sldId id="289" r:id="rId14"/>
    <p:sldId id="286" r:id="rId15"/>
    <p:sldId id="295" r:id="rId16"/>
    <p:sldId id="287" r:id="rId17"/>
    <p:sldId id="288" r:id="rId18"/>
    <p:sldId id="271" r:id="rId19"/>
    <p:sldId id="266" r:id="rId20"/>
    <p:sldId id="268" r:id="rId21"/>
    <p:sldId id="267" r:id="rId22"/>
    <p:sldId id="290" r:id="rId23"/>
    <p:sldId id="263" r:id="rId24"/>
    <p:sldId id="291" r:id="rId25"/>
    <p:sldId id="293" r:id="rId26"/>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5" d="100"/>
          <a:sy n="105" d="100"/>
        </p:scale>
        <p:origin x="798"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4400" b="1" i="0">
                <a:solidFill>
                  <a:srgbClr val="00184B"/>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0" i="0">
                <a:solidFill>
                  <a:srgbClr val="3E3E3E"/>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400" b="1" i="0">
                <a:solidFill>
                  <a:srgbClr val="151545"/>
                </a:solidFill>
                <a:latin typeface="Times New Roman"/>
                <a:cs typeface="Times New Roman"/>
              </a:defRPr>
            </a:lvl1pPr>
          </a:lstStyle>
          <a:p>
            <a:pPr marL="12700">
              <a:lnSpc>
                <a:spcPts val="1445"/>
              </a:lnSpc>
            </a:pPr>
            <a:r>
              <a:rPr spc="-25" dirty="0"/>
              <a:t>GNU</a:t>
            </a:r>
          </a:p>
          <a:p>
            <a:pPr marL="12700">
              <a:lnSpc>
                <a:spcPts val="1495"/>
              </a:lnSpc>
            </a:pPr>
            <a:r>
              <a:rPr dirty="0"/>
              <a:t>Experimental</a:t>
            </a:r>
            <a:r>
              <a:rPr spc="-50" dirty="0"/>
              <a:t> </a:t>
            </a:r>
            <a:r>
              <a:rPr dirty="0"/>
              <a:t>Fluid</a:t>
            </a:r>
            <a:r>
              <a:rPr spc="-40" dirty="0"/>
              <a:t> </a:t>
            </a:r>
            <a:r>
              <a:rPr dirty="0"/>
              <a:t>Mechanics</a:t>
            </a:r>
            <a:r>
              <a:rPr spc="-20" dirty="0"/>
              <a:t> </a:t>
            </a:r>
            <a:r>
              <a:rPr spc="-25" dirty="0"/>
              <a:t>Lab</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12/20/2022</a:t>
            </a:fld>
            <a:endParaRPr lang="en-US"/>
          </a:p>
        </p:txBody>
      </p:sp>
      <p:sp>
        <p:nvSpPr>
          <p:cNvPr id="6" name="Holder 6"/>
          <p:cNvSpPr>
            <a:spLocks noGrp="1"/>
          </p:cNvSpPr>
          <p:nvPr>
            <p:ph type="sldNum" sz="quarter" idx="7"/>
          </p:nvPr>
        </p:nvSpPr>
        <p:spPr/>
        <p:txBody>
          <a:bodyPr lIns="0" tIns="0" rIns="0" bIns="0"/>
          <a:lstStyle>
            <a:lvl1pPr>
              <a:defRPr sz="1200" b="0" i="0">
                <a:solidFill>
                  <a:srgbClr val="A4A4A4"/>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00184B"/>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rgbClr val="3E3E3E"/>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400" b="1" i="0">
                <a:solidFill>
                  <a:srgbClr val="151545"/>
                </a:solidFill>
                <a:latin typeface="Times New Roman"/>
                <a:cs typeface="Times New Roman"/>
              </a:defRPr>
            </a:lvl1pPr>
          </a:lstStyle>
          <a:p>
            <a:pPr marL="12700">
              <a:lnSpc>
                <a:spcPts val="1445"/>
              </a:lnSpc>
            </a:pPr>
            <a:r>
              <a:rPr spc="-25" dirty="0"/>
              <a:t>GNU</a:t>
            </a:r>
          </a:p>
          <a:p>
            <a:pPr marL="12700">
              <a:lnSpc>
                <a:spcPts val="1495"/>
              </a:lnSpc>
            </a:pPr>
            <a:r>
              <a:rPr dirty="0"/>
              <a:t>Experimental</a:t>
            </a:r>
            <a:r>
              <a:rPr spc="-50" dirty="0"/>
              <a:t> </a:t>
            </a:r>
            <a:r>
              <a:rPr dirty="0"/>
              <a:t>Fluid</a:t>
            </a:r>
            <a:r>
              <a:rPr spc="-40" dirty="0"/>
              <a:t> </a:t>
            </a:r>
            <a:r>
              <a:rPr dirty="0"/>
              <a:t>Mechanics</a:t>
            </a:r>
            <a:r>
              <a:rPr spc="-20" dirty="0"/>
              <a:t> </a:t>
            </a:r>
            <a:r>
              <a:rPr spc="-25" dirty="0"/>
              <a:t>Lab</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12/20/2022</a:t>
            </a:fld>
            <a:endParaRPr lang="en-US"/>
          </a:p>
        </p:txBody>
      </p:sp>
      <p:sp>
        <p:nvSpPr>
          <p:cNvPr id="6" name="Holder 6"/>
          <p:cNvSpPr>
            <a:spLocks noGrp="1"/>
          </p:cNvSpPr>
          <p:nvPr>
            <p:ph type="sldNum" sz="quarter" idx="7"/>
          </p:nvPr>
        </p:nvSpPr>
        <p:spPr/>
        <p:txBody>
          <a:bodyPr lIns="0" tIns="0" rIns="0" bIns="0"/>
          <a:lstStyle>
            <a:lvl1pPr>
              <a:defRPr sz="1200" b="0" i="0">
                <a:solidFill>
                  <a:srgbClr val="A4A4A4"/>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00184B"/>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1" i="0">
                <a:solidFill>
                  <a:srgbClr val="151545"/>
                </a:solidFill>
                <a:latin typeface="Times New Roman"/>
                <a:cs typeface="Times New Roman"/>
              </a:defRPr>
            </a:lvl1pPr>
          </a:lstStyle>
          <a:p>
            <a:pPr marL="12700">
              <a:lnSpc>
                <a:spcPts val="1445"/>
              </a:lnSpc>
            </a:pPr>
            <a:r>
              <a:rPr spc="-25" dirty="0"/>
              <a:t>GNU</a:t>
            </a:r>
          </a:p>
          <a:p>
            <a:pPr marL="12700">
              <a:lnSpc>
                <a:spcPts val="1495"/>
              </a:lnSpc>
            </a:pPr>
            <a:r>
              <a:rPr dirty="0"/>
              <a:t>Experimental</a:t>
            </a:r>
            <a:r>
              <a:rPr spc="-50" dirty="0"/>
              <a:t> </a:t>
            </a:r>
            <a:r>
              <a:rPr dirty="0"/>
              <a:t>Fluid</a:t>
            </a:r>
            <a:r>
              <a:rPr spc="-40" dirty="0"/>
              <a:t> </a:t>
            </a:r>
            <a:r>
              <a:rPr dirty="0"/>
              <a:t>Mechanics</a:t>
            </a:r>
            <a:r>
              <a:rPr spc="-20" dirty="0"/>
              <a:t> </a:t>
            </a:r>
            <a:r>
              <a:rPr spc="-25" dirty="0"/>
              <a:t>Lab</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12/20/2022</a:t>
            </a:fld>
            <a:endParaRPr lang="en-US"/>
          </a:p>
        </p:txBody>
      </p:sp>
      <p:sp>
        <p:nvSpPr>
          <p:cNvPr id="7" name="Holder 7"/>
          <p:cNvSpPr>
            <a:spLocks noGrp="1"/>
          </p:cNvSpPr>
          <p:nvPr>
            <p:ph type="sldNum" sz="quarter" idx="7"/>
          </p:nvPr>
        </p:nvSpPr>
        <p:spPr/>
        <p:txBody>
          <a:bodyPr lIns="0" tIns="0" rIns="0" bIns="0"/>
          <a:lstStyle>
            <a:lvl1pPr>
              <a:defRPr sz="1200" b="0" i="0">
                <a:solidFill>
                  <a:srgbClr val="A4A4A4"/>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00184B"/>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400" b="1" i="0">
                <a:solidFill>
                  <a:srgbClr val="151545"/>
                </a:solidFill>
                <a:latin typeface="Times New Roman"/>
                <a:cs typeface="Times New Roman"/>
              </a:defRPr>
            </a:lvl1pPr>
          </a:lstStyle>
          <a:p>
            <a:pPr marL="12700">
              <a:lnSpc>
                <a:spcPts val="1445"/>
              </a:lnSpc>
            </a:pPr>
            <a:r>
              <a:rPr spc="-25" dirty="0"/>
              <a:t>GNU</a:t>
            </a:r>
          </a:p>
          <a:p>
            <a:pPr marL="12700">
              <a:lnSpc>
                <a:spcPts val="1495"/>
              </a:lnSpc>
            </a:pPr>
            <a:r>
              <a:rPr dirty="0"/>
              <a:t>Experimental</a:t>
            </a:r>
            <a:r>
              <a:rPr spc="-50" dirty="0"/>
              <a:t> </a:t>
            </a:r>
            <a:r>
              <a:rPr dirty="0"/>
              <a:t>Fluid</a:t>
            </a:r>
            <a:r>
              <a:rPr spc="-40" dirty="0"/>
              <a:t> </a:t>
            </a:r>
            <a:r>
              <a:rPr dirty="0"/>
              <a:t>Mechanics</a:t>
            </a:r>
            <a:r>
              <a:rPr spc="-20" dirty="0"/>
              <a:t> </a:t>
            </a:r>
            <a:r>
              <a:rPr spc="-25" dirty="0"/>
              <a:t>Lab</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12/20/2022</a:t>
            </a:fld>
            <a:endParaRPr lang="en-US"/>
          </a:p>
        </p:txBody>
      </p:sp>
      <p:sp>
        <p:nvSpPr>
          <p:cNvPr id="5" name="Holder 5"/>
          <p:cNvSpPr>
            <a:spLocks noGrp="1"/>
          </p:cNvSpPr>
          <p:nvPr>
            <p:ph type="sldNum" sz="quarter" idx="7"/>
          </p:nvPr>
        </p:nvSpPr>
        <p:spPr/>
        <p:txBody>
          <a:bodyPr lIns="0" tIns="0" rIns="0" bIns="0"/>
          <a:lstStyle>
            <a:lvl1pPr>
              <a:defRPr sz="1200" b="0" i="0">
                <a:solidFill>
                  <a:srgbClr val="A4A4A4"/>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400" b="1" i="0">
                <a:solidFill>
                  <a:srgbClr val="151545"/>
                </a:solidFill>
                <a:latin typeface="Times New Roman"/>
                <a:cs typeface="Times New Roman"/>
              </a:defRPr>
            </a:lvl1pPr>
          </a:lstStyle>
          <a:p>
            <a:pPr marL="12700">
              <a:lnSpc>
                <a:spcPts val="1445"/>
              </a:lnSpc>
            </a:pPr>
            <a:r>
              <a:rPr spc="-25" dirty="0"/>
              <a:t>GNU</a:t>
            </a:r>
          </a:p>
          <a:p>
            <a:pPr marL="12700">
              <a:lnSpc>
                <a:spcPts val="1495"/>
              </a:lnSpc>
            </a:pPr>
            <a:r>
              <a:rPr dirty="0"/>
              <a:t>Experimental</a:t>
            </a:r>
            <a:r>
              <a:rPr spc="-50" dirty="0"/>
              <a:t> </a:t>
            </a:r>
            <a:r>
              <a:rPr dirty="0"/>
              <a:t>Fluid</a:t>
            </a:r>
            <a:r>
              <a:rPr spc="-40" dirty="0"/>
              <a:t> </a:t>
            </a:r>
            <a:r>
              <a:rPr dirty="0"/>
              <a:t>Mechanics</a:t>
            </a:r>
            <a:r>
              <a:rPr spc="-20" dirty="0"/>
              <a:t> </a:t>
            </a:r>
            <a:r>
              <a:rPr spc="-25" dirty="0"/>
              <a:t>Lab</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12/20/2022</a:t>
            </a:fld>
            <a:endParaRPr lang="en-US"/>
          </a:p>
        </p:txBody>
      </p:sp>
      <p:sp>
        <p:nvSpPr>
          <p:cNvPr id="4" name="Holder 4"/>
          <p:cNvSpPr>
            <a:spLocks noGrp="1"/>
          </p:cNvSpPr>
          <p:nvPr>
            <p:ph type="sldNum" sz="quarter" idx="7"/>
          </p:nvPr>
        </p:nvSpPr>
        <p:spPr/>
        <p:txBody>
          <a:bodyPr lIns="0" tIns="0" rIns="0" bIns="0"/>
          <a:lstStyle>
            <a:lvl1pPr>
              <a:defRPr sz="1200" b="0" i="0">
                <a:solidFill>
                  <a:srgbClr val="A4A4A4"/>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640742"/>
            <a:ext cx="1903730" cy="1565910"/>
          </a:xfrm>
          <a:custGeom>
            <a:avLst/>
            <a:gdLst/>
            <a:ahLst/>
            <a:cxnLst/>
            <a:rect l="l" t="t" r="r" b="b"/>
            <a:pathLst>
              <a:path w="1903730" h="1565910">
                <a:moveTo>
                  <a:pt x="1903474" y="1565462"/>
                </a:moveTo>
                <a:lnTo>
                  <a:pt x="0" y="0"/>
                </a:lnTo>
              </a:path>
            </a:pathLst>
          </a:custGeom>
          <a:ln w="6350">
            <a:solidFill>
              <a:srgbClr val="EAB100"/>
            </a:solidFill>
          </a:ln>
        </p:spPr>
        <p:txBody>
          <a:bodyPr wrap="square" lIns="0" tIns="0" rIns="0" bIns="0" rtlCol="0"/>
          <a:lstStyle/>
          <a:p>
            <a:endParaRPr/>
          </a:p>
        </p:txBody>
      </p:sp>
      <p:sp>
        <p:nvSpPr>
          <p:cNvPr id="17" name="bg object 17"/>
          <p:cNvSpPr/>
          <p:nvPr/>
        </p:nvSpPr>
        <p:spPr>
          <a:xfrm>
            <a:off x="7562088" y="0"/>
            <a:ext cx="4630420" cy="3533775"/>
          </a:xfrm>
          <a:custGeom>
            <a:avLst/>
            <a:gdLst/>
            <a:ahLst/>
            <a:cxnLst/>
            <a:rect l="l" t="t" r="r" b="b"/>
            <a:pathLst>
              <a:path w="4630420" h="3533775">
                <a:moveTo>
                  <a:pt x="2263775" y="0"/>
                </a:moveTo>
                <a:lnTo>
                  <a:pt x="0" y="0"/>
                </a:lnTo>
                <a:lnTo>
                  <a:pt x="4629912" y="3533266"/>
                </a:lnTo>
                <a:lnTo>
                  <a:pt x="4629912" y="1805711"/>
                </a:lnTo>
                <a:lnTo>
                  <a:pt x="2263775" y="0"/>
                </a:lnTo>
                <a:close/>
              </a:path>
            </a:pathLst>
          </a:custGeom>
          <a:solidFill>
            <a:srgbClr val="F1F1F1"/>
          </a:solidFill>
        </p:spPr>
        <p:txBody>
          <a:bodyPr wrap="square" lIns="0" tIns="0" rIns="0" bIns="0" rtlCol="0"/>
          <a:lstStyle/>
          <a:p>
            <a:endParaRPr/>
          </a:p>
        </p:txBody>
      </p:sp>
      <p:sp>
        <p:nvSpPr>
          <p:cNvPr id="18" name="bg object 18"/>
          <p:cNvSpPr/>
          <p:nvPr/>
        </p:nvSpPr>
        <p:spPr>
          <a:xfrm>
            <a:off x="9526526" y="-5"/>
            <a:ext cx="1241425" cy="963930"/>
          </a:xfrm>
          <a:custGeom>
            <a:avLst/>
            <a:gdLst/>
            <a:ahLst/>
            <a:cxnLst/>
            <a:rect l="l" t="t" r="r" b="b"/>
            <a:pathLst>
              <a:path w="1241425" h="963930">
                <a:moveTo>
                  <a:pt x="1240967" y="963891"/>
                </a:moveTo>
                <a:lnTo>
                  <a:pt x="0" y="0"/>
                </a:lnTo>
              </a:path>
            </a:pathLst>
          </a:custGeom>
          <a:ln w="6350">
            <a:solidFill>
              <a:srgbClr val="BEBEBE"/>
            </a:solidFill>
          </a:ln>
        </p:spPr>
        <p:txBody>
          <a:bodyPr wrap="square" lIns="0" tIns="0" rIns="0" bIns="0" rtlCol="0"/>
          <a:lstStyle/>
          <a:p>
            <a:endParaRPr/>
          </a:p>
        </p:txBody>
      </p:sp>
      <p:sp>
        <p:nvSpPr>
          <p:cNvPr id="19" name="bg object 19"/>
          <p:cNvSpPr/>
          <p:nvPr/>
        </p:nvSpPr>
        <p:spPr>
          <a:xfrm>
            <a:off x="11234524" y="820635"/>
            <a:ext cx="957580" cy="982344"/>
          </a:xfrm>
          <a:custGeom>
            <a:avLst/>
            <a:gdLst/>
            <a:ahLst/>
            <a:cxnLst/>
            <a:rect l="l" t="t" r="r" b="b"/>
            <a:pathLst>
              <a:path w="957579" h="982344">
                <a:moveTo>
                  <a:pt x="2705" y="0"/>
                </a:moveTo>
                <a:lnTo>
                  <a:pt x="0" y="278587"/>
                </a:lnTo>
                <a:lnTo>
                  <a:pt x="957478" y="982281"/>
                </a:lnTo>
                <a:lnTo>
                  <a:pt x="957478" y="701700"/>
                </a:lnTo>
                <a:lnTo>
                  <a:pt x="2705" y="0"/>
                </a:lnTo>
                <a:close/>
              </a:path>
            </a:pathLst>
          </a:custGeom>
          <a:solidFill>
            <a:srgbClr val="EAB100"/>
          </a:solidFill>
        </p:spPr>
        <p:txBody>
          <a:bodyPr wrap="square" lIns="0" tIns="0" rIns="0" bIns="0" rtlCol="0"/>
          <a:lstStyle/>
          <a:p>
            <a:endParaRPr/>
          </a:p>
        </p:txBody>
      </p:sp>
      <p:sp>
        <p:nvSpPr>
          <p:cNvPr id="20" name="bg object 20"/>
          <p:cNvSpPr/>
          <p:nvPr/>
        </p:nvSpPr>
        <p:spPr>
          <a:xfrm>
            <a:off x="6679692" y="0"/>
            <a:ext cx="1447800" cy="638810"/>
          </a:xfrm>
          <a:custGeom>
            <a:avLst/>
            <a:gdLst/>
            <a:ahLst/>
            <a:cxnLst/>
            <a:rect l="l" t="t" r="r" b="b"/>
            <a:pathLst>
              <a:path w="1447800" h="638810">
                <a:moveTo>
                  <a:pt x="581812" y="0"/>
                </a:moveTo>
                <a:lnTo>
                  <a:pt x="0" y="0"/>
                </a:lnTo>
                <a:lnTo>
                  <a:pt x="866000" y="638556"/>
                </a:lnTo>
                <a:lnTo>
                  <a:pt x="1447800" y="638556"/>
                </a:lnTo>
                <a:lnTo>
                  <a:pt x="581812" y="0"/>
                </a:lnTo>
                <a:close/>
              </a:path>
            </a:pathLst>
          </a:custGeom>
          <a:solidFill>
            <a:srgbClr val="014067"/>
          </a:solidFill>
        </p:spPr>
        <p:txBody>
          <a:bodyPr wrap="square" lIns="0" tIns="0" rIns="0" bIns="0" rtlCol="0"/>
          <a:lstStyle/>
          <a:p>
            <a:endParaRPr/>
          </a:p>
        </p:txBody>
      </p:sp>
      <p:pic>
        <p:nvPicPr>
          <p:cNvPr id="21" name="bg object 21"/>
          <p:cNvPicPr/>
          <p:nvPr/>
        </p:nvPicPr>
        <p:blipFill>
          <a:blip r:embed="rId7" cstate="print"/>
          <a:stretch>
            <a:fillRect/>
          </a:stretch>
        </p:blipFill>
        <p:spPr>
          <a:xfrm>
            <a:off x="102107" y="6294120"/>
            <a:ext cx="507492" cy="537972"/>
          </a:xfrm>
          <a:prstGeom prst="rect">
            <a:avLst/>
          </a:prstGeom>
        </p:spPr>
      </p:pic>
      <p:sp>
        <p:nvSpPr>
          <p:cNvPr id="2" name="Holder 2"/>
          <p:cNvSpPr>
            <a:spLocks noGrp="1"/>
          </p:cNvSpPr>
          <p:nvPr>
            <p:ph type="title"/>
          </p:nvPr>
        </p:nvSpPr>
        <p:spPr>
          <a:xfrm>
            <a:off x="608426" y="52076"/>
            <a:ext cx="9106535" cy="1183005"/>
          </a:xfrm>
          <a:prstGeom prst="rect">
            <a:avLst/>
          </a:prstGeom>
        </p:spPr>
        <p:txBody>
          <a:bodyPr wrap="square" lIns="0" tIns="0" rIns="0" bIns="0">
            <a:spAutoFit/>
          </a:bodyPr>
          <a:lstStyle>
            <a:lvl1pPr>
              <a:defRPr sz="4400" b="1" i="0">
                <a:solidFill>
                  <a:srgbClr val="00184B"/>
                </a:solidFill>
                <a:latin typeface="Calibri"/>
                <a:cs typeface="Calibri"/>
              </a:defRPr>
            </a:lvl1pPr>
          </a:lstStyle>
          <a:p>
            <a:endParaRPr/>
          </a:p>
        </p:txBody>
      </p:sp>
      <p:sp>
        <p:nvSpPr>
          <p:cNvPr id="3" name="Holder 3"/>
          <p:cNvSpPr>
            <a:spLocks noGrp="1"/>
          </p:cNvSpPr>
          <p:nvPr>
            <p:ph type="body" idx="1"/>
          </p:nvPr>
        </p:nvSpPr>
        <p:spPr>
          <a:xfrm>
            <a:off x="610118" y="3173546"/>
            <a:ext cx="5959475" cy="1962785"/>
          </a:xfrm>
          <a:prstGeom prst="rect">
            <a:avLst/>
          </a:prstGeom>
        </p:spPr>
        <p:txBody>
          <a:bodyPr wrap="square" lIns="0" tIns="0" rIns="0" bIns="0">
            <a:spAutoFit/>
          </a:bodyPr>
          <a:lstStyle>
            <a:lvl1pPr>
              <a:defRPr sz="2400" b="0" i="0">
                <a:solidFill>
                  <a:srgbClr val="3E3E3E"/>
                </a:solidFill>
                <a:latin typeface="Calibri"/>
                <a:cs typeface="Calibri"/>
              </a:defRPr>
            </a:lvl1pPr>
          </a:lstStyle>
          <a:p>
            <a:endParaRPr/>
          </a:p>
        </p:txBody>
      </p:sp>
      <p:sp>
        <p:nvSpPr>
          <p:cNvPr id="4" name="Holder 4"/>
          <p:cNvSpPr>
            <a:spLocks noGrp="1"/>
          </p:cNvSpPr>
          <p:nvPr>
            <p:ph type="ftr" sz="quarter" idx="5"/>
          </p:nvPr>
        </p:nvSpPr>
        <p:spPr>
          <a:xfrm>
            <a:off x="675640" y="6360271"/>
            <a:ext cx="2719070" cy="389254"/>
          </a:xfrm>
          <a:prstGeom prst="rect">
            <a:avLst/>
          </a:prstGeom>
        </p:spPr>
        <p:txBody>
          <a:bodyPr wrap="square" lIns="0" tIns="0" rIns="0" bIns="0">
            <a:spAutoFit/>
          </a:bodyPr>
          <a:lstStyle>
            <a:lvl1pPr>
              <a:defRPr sz="1400" b="1" i="0">
                <a:solidFill>
                  <a:srgbClr val="151545"/>
                </a:solidFill>
                <a:latin typeface="Times New Roman"/>
                <a:cs typeface="Times New Roman"/>
              </a:defRPr>
            </a:lvl1pPr>
          </a:lstStyle>
          <a:p>
            <a:pPr marL="12700">
              <a:lnSpc>
                <a:spcPts val="1445"/>
              </a:lnSpc>
            </a:pPr>
            <a:r>
              <a:rPr spc="-25" dirty="0"/>
              <a:t>GNU</a:t>
            </a:r>
          </a:p>
          <a:p>
            <a:pPr marL="12700">
              <a:lnSpc>
                <a:spcPts val="1495"/>
              </a:lnSpc>
            </a:pPr>
            <a:r>
              <a:rPr dirty="0"/>
              <a:t>Experimental</a:t>
            </a:r>
            <a:r>
              <a:rPr spc="-50" dirty="0"/>
              <a:t> </a:t>
            </a:r>
            <a:r>
              <a:rPr dirty="0"/>
              <a:t>Fluid</a:t>
            </a:r>
            <a:r>
              <a:rPr spc="-40" dirty="0"/>
              <a:t> </a:t>
            </a:r>
            <a:r>
              <a:rPr dirty="0"/>
              <a:t>Mechanics</a:t>
            </a:r>
            <a:r>
              <a:rPr spc="-20" dirty="0"/>
              <a:t> </a:t>
            </a:r>
            <a:r>
              <a:rPr spc="-25" dirty="0"/>
              <a:t>Lab</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12/20/2022</a:t>
            </a:fld>
            <a:endParaRPr lang="en-US"/>
          </a:p>
        </p:txBody>
      </p:sp>
      <p:sp>
        <p:nvSpPr>
          <p:cNvPr id="6" name="Holder 6"/>
          <p:cNvSpPr>
            <a:spLocks noGrp="1"/>
          </p:cNvSpPr>
          <p:nvPr>
            <p:ph type="sldNum" sz="quarter" idx="7"/>
          </p:nvPr>
        </p:nvSpPr>
        <p:spPr>
          <a:xfrm>
            <a:off x="11680369" y="6463728"/>
            <a:ext cx="166370" cy="177800"/>
          </a:xfrm>
          <a:prstGeom prst="rect">
            <a:avLst/>
          </a:prstGeom>
        </p:spPr>
        <p:txBody>
          <a:bodyPr wrap="square" lIns="0" tIns="0" rIns="0" bIns="0">
            <a:spAutoFit/>
          </a:bodyPr>
          <a:lstStyle>
            <a:lvl1pPr>
              <a:defRPr sz="1200" b="0" i="0">
                <a:solidFill>
                  <a:srgbClr val="A4A4A4"/>
                </a:solidFill>
                <a:latin typeface="Calibri"/>
                <a:cs typeface="Calibri"/>
              </a:defRPr>
            </a:lvl1pPr>
          </a:lstStyle>
          <a:p>
            <a:pPr marL="38100">
              <a:lnSpc>
                <a:spcPts val="124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9.jpeg"/><Relationship Id="rId3" Type="http://schemas.openxmlformats.org/officeDocument/2006/relationships/image" Target="../media/image6.svg"/><Relationship Id="rId7" Type="http://schemas.openxmlformats.org/officeDocument/2006/relationships/image" Target="../media/image10.jpeg"/><Relationship Id="rId12" Type="http://schemas.openxmlformats.org/officeDocument/2006/relationships/image" Target="../media/image18.jpeg"/><Relationship Id="rId2" Type="http://schemas.openxmlformats.org/officeDocument/2006/relationships/image" Target="../media/image5.png"/><Relationship Id="rId16" Type="http://schemas.openxmlformats.org/officeDocument/2006/relationships/image" Target="../media/image24.jpeg"/><Relationship Id="rId1" Type="http://schemas.openxmlformats.org/officeDocument/2006/relationships/slideLayout" Target="../slideLayouts/slideLayout3.xml"/><Relationship Id="rId6" Type="http://schemas.openxmlformats.org/officeDocument/2006/relationships/image" Target="../media/image9.jpeg"/><Relationship Id="rId11" Type="http://schemas.openxmlformats.org/officeDocument/2006/relationships/image" Target="../media/image17.jpeg"/><Relationship Id="rId5" Type="http://schemas.openxmlformats.org/officeDocument/2006/relationships/image" Target="../media/image8.svg"/><Relationship Id="rId15" Type="http://schemas.openxmlformats.org/officeDocument/2006/relationships/image" Target="../media/image23.jpeg"/><Relationship Id="rId10" Type="http://schemas.openxmlformats.org/officeDocument/2006/relationships/image" Target="../media/image16.jpeg"/><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2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1.jpeg"/><Relationship Id="rId18" Type="http://schemas.openxmlformats.org/officeDocument/2006/relationships/image" Target="../media/image43.png"/><Relationship Id="rId3" Type="http://schemas.openxmlformats.org/officeDocument/2006/relationships/image" Target="../media/image26.jpg"/><Relationship Id="rId21" Type="http://schemas.openxmlformats.org/officeDocument/2006/relationships/image" Target="../media/image46.png"/><Relationship Id="rId7" Type="http://schemas.openxmlformats.org/officeDocument/2006/relationships/image" Target="../media/image30.jpeg"/><Relationship Id="rId17" Type="http://schemas.openxmlformats.org/officeDocument/2006/relationships/image" Target="../media/image42.png"/><Relationship Id="rId2" Type="http://schemas.openxmlformats.org/officeDocument/2006/relationships/image" Target="../media/image25.jpg"/><Relationship Id="rId20"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29.jpg"/><Relationship Id="rId5" Type="http://schemas.openxmlformats.org/officeDocument/2006/relationships/image" Target="../media/image28.jpg"/><Relationship Id="rId19" Type="http://schemas.openxmlformats.org/officeDocument/2006/relationships/image" Target="../media/image44.pn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sv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sv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9.jpeg"/><Relationship Id="rId3" Type="http://schemas.openxmlformats.org/officeDocument/2006/relationships/image" Target="../media/image6.svg"/><Relationship Id="rId7" Type="http://schemas.openxmlformats.org/officeDocument/2006/relationships/image" Target="../media/image10.jpeg"/><Relationship Id="rId12" Type="http://schemas.openxmlformats.org/officeDocument/2006/relationships/image" Target="../media/image18.jpe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jpeg"/><Relationship Id="rId11" Type="http://schemas.openxmlformats.org/officeDocument/2006/relationships/image" Target="../media/image17.jpeg"/><Relationship Id="rId5" Type="http://schemas.openxmlformats.org/officeDocument/2006/relationships/image" Target="../media/image8.svg"/><Relationship Id="rId10" Type="http://schemas.openxmlformats.org/officeDocument/2006/relationships/image" Target="../media/image16.jpeg"/><Relationship Id="rId4" Type="http://schemas.openxmlformats.org/officeDocument/2006/relationships/image" Target="../media/image7.png"/><Relationship Id="rId9" Type="http://schemas.openxmlformats.org/officeDocument/2006/relationships/image" Target="../media/image12.jpeg"/></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1.png"/><Relationship Id="rId7" Type="http://schemas.openxmlformats.org/officeDocument/2006/relationships/image" Target="../media/image12.jpe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11.jpeg"/><Relationship Id="rId11" Type="http://schemas.openxmlformats.org/officeDocument/2006/relationships/image" Target="../media/image19.jpeg"/><Relationship Id="rId5" Type="http://schemas.openxmlformats.org/officeDocument/2006/relationships/image" Target="../media/image10.jpeg"/><Relationship Id="rId10" Type="http://schemas.openxmlformats.org/officeDocument/2006/relationships/image" Target="../media/image18.jpeg"/><Relationship Id="rId4" Type="http://schemas.openxmlformats.org/officeDocument/2006/relationships/image" Target="../media/image9.jpeg"/><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839464" y="0"/>
            <a:ext cx="10356215" cy="5638800"/>
            <a:chOff x="1839464" y="0"/>
            <a:chExt cx="10356215" cy="5638800"/>
          </a:xfrm>
        </p:grpSpPr>
        <p:sp>
          <p:nvSpPr>
            <p:cNvPr id="3" name="object 3"/>
            <p:cNvSpPr/>
            <p:nvPr/>
          </p:nvSpPr>
          <p:spPr>
            <a:xfrm>
              <a:off x="1839464" y="0"/>
              <a:ext cx="10353040" cy="5638800"/>
            </a:xfrm>
            <a:custGeom>
              <a:avLst/>
              <a:gdLst/>
              <a:ahLst/>
              <a:cxnLst/>
              <a:rect l="l" t="t" r="r" b="b"/>
              <a:pathLst>
                <a:path w="10353040" h="5638800">
                  <a:moveTo>
                    <a:pt x="10352544" y="0"/>
                  </a:moveTo>
                  <a:lnTo>
                    <a:pt x="0" y="0"/>
                  </a:lnTo>
                  <a:lnTo>
                    <a:pt x="10352544" y="5638800"/>
                  </a:lnTo>
                  <a:lnTo>
                    <a:pt x="10352544" y="0"/>
                  </a:lnTo>
                  <a:close/>
                </a:path>
              </a:pathLst>
            </a:custGeom>
            <a:solidFill>
              <a:srgbClr val="F1F1F1"/>
            </a:solidFill>
          </p:spPr>
          <p:txBody>
            <a:bodyPr wrap="square" lIns="0" tIns="0" rIns="0" bIns="0" rtlCol="0"/>
            <a:lstStyle/>
            <a:p>
              <a:endParaRPr/>
            </a:p>
          </p:txBody>
        </p:sp>
        <p:sp>
          <p:nvSpPr>
            <p:cNvPr id="4" name="object 4"/>
            <p:cNvSpPr/>
            <p:nvPr/>
          </p:nvSpPr>
          <p:spPr>
            <a:xfrm>
              <a:off x="2977892" y="0"/>
              <a:ext cx="4121150" cy="1308100"/>
            </a:xfrm>
            <a:custGeom>
              <a:avLst/>
              <a:gdLst/>
              <a:ahLst/>
              <a:cxnLst/>
              <a:rect l="l" t="t" r="r" b="b"/>
              <a:pathLst>
                <a:path w="4121150" h="1308100">
                  <a:moveTo>
                    <a:pt x="1683816" y="0"/>
                  </a:moveTo>
                  <a:lnTo>
                    <a:pt x="0" y="0"/>
                  </a:lnTo>
                  <a:lnTo>
                    <a:pt x="2437091" y="1307592"/>
                  </a:lnTo>
                  <a:lnTo>
                    <a:pt x="4120908" y="1307592"/>
                  </a:lnTo>
                  <a:lnTo>
                    <a:pt x="1683816" y="0"/>
                  </a:lnTo>
                  <a:close/>
                </a:path>
              </a:pathLst>
            </a:custGeom>
            <a:solidFill>
              <a:srgbClr val="00184B"/>
            </a:solidFill>
          </p:spPr>
          <p:txBody>
            <a:bodyPr wrap="square" lIns="0" tIns="0" rIns="0" bIns="0" rtlCol="0"/>
            <a:lstStyle/>
            <a:p>
              <a:endParaRPr/>
            </a:p>
          </p:txBody>
        </p:sp>
        <p:sp>
          <p:nvSpPr>
            <p:cNvPr id="5" name="object 5"/>
            <p:cNvSpPr/>
            <p:nvPr/>
          </p:nvSpPr>
          <p:spPr>
            <a:xfrm>
              <a:off x="10352532" y="1185675"/>
              <a:ext cx="1840230" cy="1634489"/>
            </a:xfrm>
            <a:custGeom>
              <a:avLst/>
              <a:gdLst/>
              <a:ahLst/>
              <a:cxnLst/>
              <a:rect l="l" t="t" r="r" b="b"/>
              <a:pathLst>
                <a:path w="1840229" h="1634489">
                  <a:moveTo>
                    <a:pt x="0" y="1633943"/>
                  </a:moveTo>
                  <a:lnTo>
                    <a:pt x="1839683" y="0"/>
                  </a:lnTo>
                </a:path>
              </a:pathLst>
            </a:custGeom>
            <a:ln w="6350">
              <a:solidFill>
                <a:srgbClr val="EAB100"/>
              </a:solidFill>
            </a:ln>
          </p:spPr>
          <p:txBody>
            <a:bodyPr wrap="square" lIns="0" tIns="0" rIns="0" bIns="0" rtlCol="0"/>
            <a:lstStyle/>
            <a:p>
              <a:endParaRPr/>
            </a:p>
          </p:txBody>
        </p:sp>
      </p:grpSp>
      <p:pic>
        <p:nvPicPr>
          <p:cNvPr id="6" name="object 6"/>
          <p:cNvPicPr/>
          <p:nvPr/>
        </p:nvPicPr>
        <p:blipFill>
          <a:blip r:embed="rId2" cstate="print"/>
          <a:stretch>
            <a:fillRect/>
          </a:stretch>
        </p:blipFill>
        <p:spPr>
          <a:xfrm>
            <a:off x="102107" y="6294120"/>
            <a:ext cx="507492" cy="537972"/>
          </a:xfrm>
          <a:prstGeom prst="rect">
            <a:avLst/>
          </a:prstGeom>
        </p:spPr>
      </p:pic>
      <p:sp>
        <p:nvSpPr>
          <p:cNvPr id="7" name="object 7"/>
          <p:cNvSpPr txBox="1"/>
          <p:nvPr/>
        </p:nvSpPr>
        <p:spPr>
          <a:xfrm>
            <a:off x="520434" y="3185919"/>
            <a:ext cx="4148454" cy="513715"/>
          </a:xfrm>
          <a:prstGeom prst="rect">
            <a:avLst/>
          </a:prstGeom>
        </p:spPr>
        <p:txBody>
          <a:bodyPr vert="horz" wrap="square" lIns="0" tIns="13335" rIns="0" bIns="0" rtlCol="0">
            <a:spAutoFit/>
          </a:bodyPr>
          <a:lstStyle/>
          <a:p>
            <a:pPr marL="12700">
              <a:lnSpc>
                <a:spcPct val="100000"/>
              </a:lnSpc>
              <a:spcBef>
                <a:spcPts val="105"/>
              </a:spcBef>
            </a:pPr>
            <a:r>
              <a:rPr sz="3200" spc="-135" dirty="0">
                <a:solidFill>
                  <a:srgbClr val="313131"/>
                </a:solidFill>
                <a:latin typeface="Arial Black"/>
                <a:cs typeface="Arial Black"/>
              </a:rPr>
              <a:t>AI/machine</a:t>
            </a:r>
            <a:r>
              <a:rPr sz="3200" spc="-170" dirty="0">
                <a:solidFill>
                  <a:srgbClr val="313131"/>
                </a:solidFill>
                <a:latin typeface="Arial Black"/>
                <a:cs typeface="Arial Black"/>
              </a:rPr>
              <a:t> </a:t>
            </a:r>
            <a:r>
              <a:rPr sz="3200" spc="-110" dirty="0">
                <a:solidFill>
                  <a:srgbClr val="313131"/>
                </a:solidFill>
                <a:latin typeface="Arial Black"/>
                <a:cs typeface="Arial Black"/>
              </a:rPr>
              <a:t>learning</a:t>
            </a:r>
            <a:endParaRPr sz="3200" dirty="0">
              <a:latin typeface="Arial Black"/>
              <a:cs typeface="Arial Black"/>
            </a:endParaRPr>
          </a:p>
        </p:txBody>
      </p:sp>
      <p:sp>
        <p:nvSpPr>
          <p:cNvPr id="8" name="object 8"/>
          <p:cNvSpPr txBox="1"/>
          <p:nvPr/>
        </p:nvSpPr>
        <p:spPr>
          <a:xfrm>
            <a:off x="797951" y="4079251"/>
            <a:ext cx="6360160" cy="1522095"/>
          </a:xfrm>
          <a:prstGeom prst="rect">
            <a:avLst/>
          </a:prstGeom>
        </p:spPr>
        <p:txBody>
          <a:bodyPr vert="horz" wrap="square" lIns="0" tIns="12700" rIns="0" bIns="0" rtlCol="0">
            <a:spAutoFit/>
          </a:bodyPr>
          <a:lstStyle/>
          <a:p>
            <a:pPr marL="12700" marR="3378200">
              <a:lnSpc>
                <a:spcPct val="136700"/>
              </a:lnSpc>
              <a:spcBef>
                <a:spcPts val="100"/>
              </a:spcBef>
              <a:tabLst>
                <a:tab pos="525780" algn="l"/>
                <a:tab pos="906780" algn="l"/>
                <a:tab pos="2516505" algn="l"/>
              </a:tabLst>
            </a:pPr>
            <a:r>
              <a:rPr sz="1800" dirty="0">
                <a:solidFill>
                  <a:srgbClr val="3D3D3D"/>
                </a:solidFill>
                <a:latin typeface="Times New Roman"/>
                <a:cs typeface="Times New Roman"/>
              </a:rPr>
              <a:t>N</a:t>
            </a:r>
            <a:r>
              <a:rPr sz="1800" spc="-155" dirty="0">
                <a:solidFill>
                  <a:srgbClr val="3D3D3D"/>
                </a:solidFill>
                <a:latin typeface="Times New Roman"/>
                <a:cs typeface="Times New Roman"/>
              </a:rPr>
              <a:t> </a:t>
            </a:r>
            <a:r>
              <a:rPr sz="1800" dirty="0">
                <a:solidFill>
                  <a:srgbClr val="3D3D3D"/>
                </a:solidFill>
                <a:latin typeface="Times New Roman"/>
                <a:cs typeface="Times New Roman"/>
              </a:rPr>
              <a:t>a</a:t>
            </a:r>
            <a:r>
              <a:rPr sz="1800" spc="-145" dirty="0">
                <a:solidFill>
                  <a:srgbClr val="3D3D3D"/>
                </a:solidFill>
                <a:latin typeface="Times New Roman"/>
                <a:cs typeface="Times New Roman"/>
              </a:rPr>
              <a:t> </a:t>
            </a:r>
            <a:r>
              <a:rPr sz="1800" dirty="0">
                <a:solidFill>
                  <a:srgbClr val="3D3D3D"/>
                </a:solidFill>
                <a:latin typeface="Times New Roman"/>
                <a:cs typeface="Times New Roman"/>
              </a:rPr>
              <a:t>m</a:t>
            </a:r>
            <a:r>
              <a:rPr sz="1800" spc="-160" dirty="0">
                <a:solidFill>
                  <a:srgbClr val="3D3D3D"/>
                </a:solidFill>
                <a:latin typeface="Times New Roman"/>
                <a:cs typeface="Times New Roman"/>
              </a:rPr>
              <a:t> </a:t>
            </a:r>
            <a:r>
              <a:rPr sz="1800" dirty="0">
                <a:solidFill>
                  <a:srgbClr val="3D3D3D"/>
                </a:solidFill>
                <a:latin typeface="Times New Roman"/>
                <a:cs typeface="Times New Roman"/>
              </a:rPr>
              <a:t>e</a:t>
            </a:r>
            <a:r>
              <a:rPr sz="1800" spc="-145" dirty="0">
                <a:solidFill>
                  <a:srgbClr val="3D3D3D"/>
                </a:solidFill>
                <a:latin typeface="Times New Roman"/>
                <a:cs typeface="Times New Roman"/>
              </a:rPr>
              <a:t> </a:t>
            </a:r>
            <a:r>
              <a:rPr sz="1800" spc="-50" dirty="0">
                <a:solidFill>
                  <a:srgbClr val="3D3D3D"/>
                </a:solidFill>
                <a:latin typeface="Times New Roman"/>
                <a:cs typeface="Times New Roman"/>
              </a:rPr>
              <a:t>:</a:t>
            </a:r>
            <a:r>
              <a:rPr sz="1800" dirty="0">
                <a:solidFill>
                  <a:srgbClr val="3D3D3D"/>
                </a:solidFill>
                <a:latin typeface="Times New Roman"/>
                <a:cs typeface="Times New Roman"/>
              </a:rPr>
              <a:t>	N</a:t>
            </a:r>
            <a:r>
              <a:rPr sz="1800" spc="-150" dirty="0">
                <a:solidFill>
                  <a:srgbClr val="3D3D3D"/>
                </a:solidFill>
                <a:latin typeface="Times New Roman"/>
                <a:cs typeface="Times New Roman"/>
              </a:rPr>
              <a:t> </a:t>
            </a:r>
            <a:r>
              <a:rPr sz="1800" dirty="0">
                <a:solidFill>
                  <a:srgbClr val="3D3D3D"/>
                </a:solidFill>
                <a:latin typeface="Times New Roman"/>
                <a:cs typeface="Times New Roman"/>
              </a:rPr>
              <a:t>g</a:t>
            </a:r>
            <a:r>
              <a:rPr sz="1800" spc="-140" dirty="0">
                <a:solidFill>
                  <a:srgbClr val="3D3D3D"/>
                </a:solidFill>
                <a:latin typeface="Times New Roman"/>
                <a:cs typeface="Times New Roman"/>
              </a:rPr>
              <a:t> </a:t>
            </a:r>
            <a:r>
              <a:rPr sz="1800" dirty="0">
                <a:solidFill>
                  <a:srgbClr val="3D3D3D"/>
                </a:solidFill>
                <a:latin typeface="Times New Roman"/>
                <a:cs typeface="Times New Roman"/>
              </a:rPr>
              <a:t>u</a:t>
            </a:r>
            <a:r>
              <a:rPr sz="1800" spc="-145" dirty="0">
                <a:solidFill>
                  <a:srgbClr val="3D3D3D"/>
                </a:solidFill>
                <a:latin typeface="Times New Roman"/>
                <a:cs typeface="Times New Roman"/>
              </a:rPr>
              <a:t> </a:t>
            </a:r>
            <a:r>
              <a:rPr sz="1800" dirty="0">
                <a:solidFill>
                  <a:srgbClr val="3D3D3D"/>
                </a:solidFill>
                <a:latin typeface="Times New Roman"/>
                <a:cs typeface="Times New Roman"/>
              </a:rPr>
              <a:t>y</a:t>
            </a:r>
            <a:r>
              <a:rPr sz="1800" spc="-120" dirty="0">
                <a:solidFill>
                  <a:srgbClr val="3D3D3D"/>
                </a:solidFill>
                <a:latin typeface="Times New Roman"/>
                <a:cs typeface="Times New Roman"/>
              </a:rPr>
              <a:t> </a:t>
            </a:r>
            <a:r>
              <a:rPr sz="1800" dirty="0">
                <a:solidFill>
                  <a:srgbClr val="3D3D3D"/>
                </a:solidFill>
                <a:latin typeface="Times New Roman"/>
                <a:cs typeface="Times New Roman"/>
              </a:rPr>
              <a:t>e</a:t>
            </a:r>
            <a:r>
              <a:rPr sz="1800" spc="-135" dirty="0">
                <a:solidFill>
                  <a:srgbClr val="3D3D3D"/>
                </a:solidFill>
                <a:latin typeface="Times New Roman"/>
                <a:cs typeface="Times New Roman"/>
              </a:rPr>
              <a:t> </a:t>
            </a:r>
            <a:r>
              <a:rPr sz="1800" dirty="0">
                <a:solidFill>
                  <a:srgbClr val="3D3D3D"/>
                </a:solidFill>
                <a:latin typeface="Times New Roman"/>
                <a:cs typeface="Times New Roman"/>
              </a:rPr>
              <a:t>n</a:t>
            </a:r>
            <a:r>
              <a:rPr sz="1800" spc="65" dirty="0">
                <a:solidFill>
                  <a:srgbClr val="3D3D3D"/>
                </a:solidFill>
                <a:latin typeface="Times New Roman"/>
                <a:cs typeface="Times New Roman"/>
              </a:rPr>
              <a:t>  </a:t>
            </a:r>
            <a:r>
              <a:rPr sz="1800" dirty="0">
                <a:solidFill>
                  <a:srgbClr val="3D3D3D"/>
                </a:solidFill>
                <a:latin typeface="Times New Roman"/>
                <a:cs typeface="Times New Roman"/>
              </a:rPr>
              <a:t>Va</a:t>
            </a:r>
            <a:r>
              <a:rPr sz="1800" spc="-135" dirty="0">
                <a:solidFill>
                  <a:srgbClr val="3D3D3D"/>
                </a:solidFill>
                <a:latin typeface="Times New Roman"/>
                <a:cs typeface="Times New Roman"/>
              </a:rPr>
              <a:t> </a:t>
            </a:r>
            <a:r>
              <a:rPr sz="1800" spc="-50" dirty="0">
                <a:solidFill>
                  <a:srgbClr val="3D3D3D"/>
                </a:solidFill>
                <a:latin typeface="Times New Roman"/>
                <a:cs typeface="Times New Roman"/>
              </a:rPr>
              <a:t>n</a:t>
            </a:r>
            <a:r>
              <a:rPr sz="1800" dirty="0">
                <a:solidFill>
                  <a:srgbClr val="3D3D3D"/>
                </a:solidFill>
                <a:latin typeface="Times New Roman"/>
                <a:cs typeface="Times New Roman"/>
              </a:rPr>
              <a:t>	H</a:t>
            </a:r>
            <a:r>
              <a:rPr sz="1800" spc="-155" dirty="0">
                <a:solidFill>
                  <a:srgbClr val="3D3D3D"/>
                </a:solidFill>
                <a:latin typeface="Times New Roman"/>
                <a:cs typeface="Times New Roman"/>
              </a:rPr>
              <a:t> </a:t>
            </a:r>
            <a:r>
              <a:rPr sz="1800" dirty="0">
                <a:solidFill>
                  <a:srgbClr val="3D3D3D"/>
                </a:solidFill>
                <a:latin typeface="Times New Roman"/>
                <a:cs typeface="Times New Roman"/>
              </a:rPr>
              <a:t>a</a:t>
            </a:r>
            <a:r>
              <a:rPr sz="1800" spc="-145" dirty="0">
                <a:solidFill>
                  <a:srgbClr val="3D3D3D"/>
                </a:solidFill>
                <a:latin typeface="Times New Roman"/>
                <a:cs typeface="Times New Roman"/>
              </a:rPr>
              <a:t> </a:t>
            </a:r>
            <a:r>
              <a:rPr sz="1800" spc="-50" dirty="0">
                <a:solidFill>
                  <a:srgbClr val="3D3D3D"/>
                </a:solidFill>
                <a:latin typeface="Times New Roman"/>
                <a:cs typeface="Times New Roman"/>
              </a:rPr>
              <a:t>n </a:t>
            </a:r>
            <a:r>
              <a:rPr sz="1800" spc="150" dirty="0">
                <a:solidFill>
                  <a:srgbClr val="3D3D3D"/>
                </a:solidFill>
                <a:latin typeface="Times New Roman"/>
                <a:cs typeface="Times New Roman"/>
              </a:rPr>
              <a:t>ID</a:t>
            </a:r>
            <a:r>
              <a:rPr sz="1800" spc="-155" dirty="0">
                <a:solidFill>
                  <a:srgbClr val="3D3D3D"/>
                </a:solidFill>
                <a:latin typeface="Times New Roman"/>
                <a:cs typeface="Times New Roman"/>
              </a:rPr>
              <a:t> </a:t>
            </a:r>
            <a:r>
              <a:rPr sz="1800" spc="-50" dirty="0">
                <a:solidFill>
                  <a:srgbClr val="3D3D3D"/>
                </a:solidFill>
                <a:latin typeface="Times New Roman"/>
                <a:cs typeface="Times New Roman"/>
              </a:rPr>
              <a:t>:</a:t>
            </a:r>
            <a:r>
              <a:rPr sz="1800" dirty="0">
                <a:solidFill>
                  <a:srgbClr val="3D3D3D"/>
                </a:solidFill>
                <a:latin typeface="Times New Roman"/>
                <a:cs typeface="Times New Roman"/>
              </a:rPr>
              <a:t>	</a:t>
            </a:r>
            <a:r>
              <a:rPr sz="1800" spc="260" dirty="0">
                <a:solidFill>
                  <a:srgbClr val="3D3D3D"/>
                </a:solidFill>
                <a:latin typeface="Times New Roman"/>
                <a:cs typeface="Times New Roman"/>
              </a:rPr>
              <a:t>2021214524 </a:t>
            </a:r>
            <a:endParaRPr sz="1800" dirty="0">
              <a:latin typeface="Times New Roman"/>
              <a:cs typeface="Times New Roman"/>
            </a:endParaRPr>
          </a:p>
          <a:p>
            <a:pPr marL="12700" marR="5080">
              <a:lnSpc>
                <a:spcPct val="136100"/>
              </a:lnSpc>
              <a:tabLst>
                <a:tab pos="970915" algn="l"/>
                <a:tab pos="1334135" algn="l"/>
                <a:tab pos="1632585" algn="l"/>
                <a:tab pos="2820035" algn="l"/>
                <a:tab pos="2875915" algn="l"/>
                <a:tab pos="4807585" algn="l"/>
              </a:tabLst>
            </a:pPr>
            <a:r>
              <a:rPr sz="1800" dirty="0">
                <a:solidFill>
                  <a:srgbClr val="3D3D3D"/>
                </a:solidFill>
                <a:latin typeface="Times New Roman"/>
                <a:cs typeface="Times New Roman"/>
              </a:rPr>
              <a:t>S</a:t>
            </a:r>
            <a:r>
              <a:rPr sz="1800" spc="-160" dirty="0">
                <a:solidFill>
                  <a:srgbClr val="3D3D3D"/>
                </a:solidFill>
                <a:latin typeface="Times New Roman"/>
                <a:cs typeface="Times New Roman"/>
              </a:rPr>
              <a:t> </a:t>
            </a:r>
            <a:r>
              <a:rPr sz="1800" dirty="0">
                <a:solidFill>
                  <a:srgbClr val="3D3D3D"/>
                </a:solidFill>
                <a:latin typeface="Times New Roman"/>
                <a:cs typeface="Times New Roman"/>
              </a:rPr>
              <a:t>c</a:t>
            </a:r>
            <a:r>
              <a:rPr sz="1800" spc="-145" dirty="0">
                <a:solidFill>
                  <a:srgbClr val="3D3D3D"/>
                </a:solidFill>
                <a:latin typeface="Times New Roman"/>
                <a:cs typeface="Times New Roman"/>
              </a:rPr>
              <a:t> </a:t>
            </a:r>
            <a:r>
              <a:rPr sz="1800" spc="204" dirty="0">
                <a:solidFill>
                  <a:srgbClr val="3D3D3D"/>
                </a:solidFill>
                <a:latin typeface="Times New Roman"/>
                <a:cs typeface="Times New Roman"/>
              </a:rPr>
              <a:t>hool</a:t>
            </a:r>
            <a:r>
              <a:rPr sz="1800" dirty="0">
                <a:solidFill>
                  <a:srgbClr val="3D3D3D"/>
                </a:solidFill>
                <a:latin typeface="Times New Roman"/>
                <a:cs typeface="Times New Roman"/>
              </a:rPr>
              <a:t>	</a:t>
            </a:r>
            <a:r>
              <a:rPr sz="1800" spc="125" dirty="0">
                <a:solidFill>
                  <a:srgbClr val="3D3D3D"/>
                </a:solidFill>
                <a:latin typeface="Times New Roman"/>
                <a:cs typeface="Times New Roman"/>
              </a:rPr>
              <a:t>of</a:t>
            </a:r>
            <a:r>
              <a:rPr sz="1800" dirty="0">
                <a:solidFill>
                  <a:srgbClr val="3D3D3D"/>
                </a:solidFill>
                <a:latin typeface="Times New Roman"/>
                <a:cs typeface="Times New Roman"/>
              </a:rPr>
              <a:t>	M</a:t>
            </a:r>
            <a:r>
              <a:rPr sz="1800" spc="-155" dirty="0">
                <a:solidFill>
                  <a:srgbClr val="3D3D3D"/>
                </a:solidFill>
                <a:latin typeface="Times New Roman"/>
                <a:cs typeface="Times New Roman"/>
              </a:rPr>
              <a:t> </a:t>
            </a:r>
            <a:r>
              <a:rPr sz="1800" dirty="0">
                <a:solidFill>
                  <a:srgbClr val="3D3D3D"/>
                </a:solidFill>
                <a:latin typeface="Times New Roman"/>
                <a:cs typeface="Times New Roman"/>
              </a:rPr>
              <a:t>e</a:t>
            </a:r>
            <a:r>
              <a:rPr sz="1800" spc="-145" dirty="0">
                <a:solidFill>
                  <a:srgbClr val="3D3D3D"/>
                </a:solidFill>
                <a:latin typeface="Times New Roman"/>
                <a:cs typeface="Times New Roman"/>
              </a:rPr>
              <a:t> </a:t>
            </a:r>
            <a:r>
              <a:rPr sz="1800" dirty="0">
                <a:solidFill>
                  <a:srgbClr val="3D3D3D"/>
                </a:solidFill>
                <a:latin typeface="Times New Roman"/>
                <a:cs typeface="Times New Roman"/>
              </a:rPr>
              <a:t>c</a:t>
            </a:r>
            <a:r>
              <a:rPr sz="1800" spc="-145" dirty="0">
                <a:solidFill>
                  <a:srgbClr val="3D3D3D"/>
                </a:solidFill>
                <a:latin typeface="Times New Roman"/>
                <a:cs typeface="Times New Roman"/>
              </a:rPr>
              <a:t> </a:t>
            </a:r>
            <a:r>
              <a:rPr sz="1800" spc="150" dirty="0">
                <a:solidFill>
                  <a:srgbClr val="3D3D3D"/>
                </a:solidFill>
                <a:latin typeface="Times New Roman"/>
                <a:cs typeface="Times New Roman"/>
              </a:rPr>
              <a:t>ha</a:t>
            </a:r>
            <a:r>
              <a:rPr sz="1800" spc="-150" dirty="0">
                <a:solidFill>
                  <a:srgbClr val="3D3D3D"/>
                </a:solidFill>
                <a:latin typeface="Times New Roman"/>
                <a:cs typeface="Times New Roman"/>
              </a:rPr>
              <a:t> </a:t>
            </a:r>
            <a:r>
              <a:rPr sz="1800" spc="150" dirty="0">
                <a:solidFill>
                  <a:srgbClr val="3D3D3D"/>
                </a:solidFill>
                <a:latin typeface="Times New Roman"/>
                <a:cs typeface="Times New Roman"/>
              </a:rPr>
              <a:t>ni</a:t>
            </a:r>
            <a:r>
              <a:rPr sz="1800" spc="-150" dirty="0">
                <a:solidFill>
                  <a:srgbClr val="3D3D3D"/>
                </a:solidFill>
                <a:latin typeface="Times New Roman"/>
                <a:cs typeface="Times New Roman"/>
              </a:rPr>
              <a:t> </a:t>
            </a:r>
            <a:r>
              <a:rPr sz="1800" dirty="0">
                <a:solidFill>
                  <a:srgbClr val="3D3D3D"/>
                </a:solidFill>
                <a:latin typeface="Times New Roman"/>
                <a:cs typeface="Times New Roman"/>
              </a:rPr>
              <a:t>c</a:t>
            </a:r>
            <a:r>
              <a:rPr sz="1800" spc="-145" dirty="0">
                <a:solidFill>
                  <a:srgbClr val="3D3D3D"/>
                </a:solidFill>
                <a:latin typeface="Times New Roman"/>
                <a:cs typeface="Times New Roman"/>
              </a:rPr>
              <a:t> </a:t>
            </a:r>
            <a:r>
              <a:rPr sz="1800" dirty="0">
                <a:solidFill>
                  <a:srgbClr val="3D3D3D"/>
                </a:solidFill>
                <a:latin typeface="Times New Roman"/>
                <a:cs typeface="Times New Roman"/>
              </a:rPr>
              <a:t>a</a:t>
            </a:r>
            <a:r>
              <a:rPr sz="1800" spc="-145" dirty="0">
                <a:solidFill>
                  <a:srgbClr val="3D3D3D"/>
                </a:solidFill>
                <a:latin typeface="Times New Roman"/>
                <a:cs typeface="Times New Roman"/>
              </a:rPr>
              <a:t> </a:t>
            </a:r>
            <a:r>
              <a:rPr sz="1800" spc="-50" dirty="0">
                <a:solidFill>
                  <a:srgbClr val="3D3D3D"/>
                </a:solidFill>
                <a:latin typeface="Times New Roman"/>
                <a:cs typeface="Times New Roman"/>
              </a:rPr>
              <a:t>l</a:t>
            </a:r>
            <a:r>
              <a:rPr sz="1800" dirty="0">
                <a:solidFill>
                  <a:srgbClr val="3D3D3D"/>
                </a:solidFill>
                <a:latin typeface="Times New Roman"/>
                <a:cs typeface="Times New Roman"/>
              </a:rPr>
              <a:t>		a</a:t>
            </a:r>
            <a:r>
              <a:rPr sz="1800" spc="-145" dirty="0">
                <a:solidFill>
                  <a:srgbClr val="3D3D3D"/>
                </a:solidFill>
                <a:latin typeface="Times New Roman"/>
                <a:cs typeface="Times New Roman"/>
              </a:rPr>
              <a:t> </a:t>
            </a:r>
            <a:r>
              <a:rPr sz="1800" spc="150" dirty="0">
                <a:solidFill>
                  <a:srgbClr val="3D3D3D"/>
                </a:solidFill>
                <a:latin typeface="Times New Roman"/>
                <a:cs typeface="Times New Roman"/>
              </a:rPr>
              <a:t>nd</a:t>
            </a:r>
            <a:r>
              <a:rPr sz="1800" spc="495" dirty="0">
                <a:solidFill>
                  <a:srgbClr val="3D3D3D"/>
                </a:solidFill>
                <a:latin typeface="Times New Roman"/>
                <a:cs typeface="Times New Roman"/>
              </a:rPr>
              <a:t> </a:t>
            </a:r>
            <a:r>
              <a:rPr sz="1800" dirty="0">
                <a:solidFill>
                  <a:srgbClr val="3D3D3D"/>
                </a:solidFill>
                <a:latin typeface="Times New Roman"/>
                <a:cs typeface="Times New Roman"/>
              </a:rPr>
              <a:t>A</a:t>
            </a:r>
            <a:r>
              <a:rPr sz="1800" spc="-155" dirty="0">
                <a:solidFill>
                  <a:srgbClr val="3D3D3D"/>
                </a:solidFill>
                <a:latin typeface="Times New Roman"/>
                <a:cs typeface="Times New Roman"/>
              </a:rPr>
              <a:t> </a:t>
            </a:r>
            <a:r>
              <a:rPr sz="1800" dirty="0">
                <a:solidFill>
                  <a:srgbClr val="3D3D3D"/>
                </a:solidFill>
                <a:latin typeface="Times New Roman"/>
                <a:cs typeface="Times New Roman"/>
              </a:rPr>
              <a:t>e</a:t>
            </a:r>
            <a:r>
              <a:rPr sz="1800" spc="-145" dirty="0">
                <a:solidFill>
                  <a:srgbClr val="3D3D3D"/>
                </a:solidFill>
                <a:latin typeface="Times New Roman"/>
                <a:cs typeface="Times New Roman"/>
              </a:rPr>
              <a:t> </a:t>
            </a:r>
            <a:r>
              <a:rPr sz="1800" spc="200" dirty="0">
                <a:solidFill>
                  <a:srgbClr val="3D3D3D"/>
                </a:solidFill>
                <a:latin typeface="Times New Roman"/>
                <a:cs typeface="Times New Roman"/>
              </a:rPr>
              <a:t>ros</a:t>
            </a:r>
            <a:r>
              <a:rPr sz="1800" spc="-155" dirty="0">
                <a:solidFill>
                  <a:srgbClr val="3D3D3D"/>
                </a:solidFill>
                <a:latin typeface="Times New Roman"/>
                <a:cs typeface="Times New Roman"/>
              </a:rPr>
              <a:t> </a:t>
            </a:r>
            <a:r>
              <a:rPr sz="1800" spc="150" dirty="0">
                <a:solidFill>
                  <a:srgbClr val="3D3D3D"/>
                </a:solidFill>
                <a:latin typeface="Times New Roman"/>
                <a:cs typeface="Times New Roman"/>
              </a:rPr>
              <a:t>pa</a:t>
            </a:r>
            <a:r>
              <a:rPr sz="1800" spc="-150" dirty="0">
                <a:solidFill>
                  <a:srgbClr val="3D3D3D"/>
                </a:solidFill>
                <a:latin typeface="Times New Roman"/>
                <a:cs typeface="Times New Roman"/>
              </a:rPr>
              <a:t> </a:t>
            </a:r>
            <a:r>
              <a:rPr sz="1800" dirty="0">
                <a:solidFill>
                  <a:srgbClr val="3D3D3D"/>
                </a:solidFill>
                <a:latin typeface="Times New Roman"/>
                <a:cs typeface="Times New Roman"/>
              </a:rPr>
              <a:t>c</a:t>
            </a:r>
            <a:r>
              <a:rPr sz="1800" spc="-145" dirty="0">
                <a:solidFill>
                  <a:srgbClr val="3D3D3D"/>
                </a:solidFill>
                <a:latin typeface="Times New Roman"/>
                <a:cs typeface="Times New Roman"/>
              </a:rPr>
              <a:t> </a:t>
            </a:r>
            <a:r>
              <a:rPr sz="1800" spc="-50" dirty="0">
                <a:solidFill>
                  <a:srgbClr val="3D3D3D"/>
                </a:solidFill>
                <a:latin typeface="Times New Roman"/>
                <a:cs typeface="Times New Roman"/>
              </a:rPr>
              <a:t>e</a:t>
            </a:r>
            <a:r>
              <a:rPr sz="1800" dirty="0">
                <a:solidFill>
                  <a:srgbClr val="3D3D3D"/>
                </a:solidFill>
                <a:latin typeface="Times New Roman"/>
                <a:cs typeface="Times New Roman"/>
              </a:rPr>
              <a:t>	E</a:t>
            </a:r>
            <a:r>
              <a:rPr sz="1800" spc="-150" dirty="0">
                <a:solidFill>
                  <a:srgbClr val="3D3D3D"/>
                </a:solidFill>
                <a:latin typeface="Times New Roman"/>
                <a:cs typeface="Times New Roman"/>
              </a:rPr>
              <a:t> </a:t>
            </a:r>
            <a:r>
              <a:rPr sz="1800" spc="200" dirty="0">
                <a:solidFill>
                  <a:srgbClr val="3D3D3D"/>
                </a:solidFill>
                <a:latin typeface="Times New Roman"/>
                <a:cs typeface="Times New Roman"/>
              </a:rPr>
              <a:t>ngi</a:t>
            </a:r>
            <a:r>
              <a:rPr sz="1800" spc="-150" dirty="0">
                <a:solidFill>
                  <a:srgbClr val="3D3D3D"/>
                </a:solidFill>
                <a:latin typeface="Times New Roman"/>
                <a:cs typeface="Times New Roman"/>
              </a:rPr>
              <a:t> </a:t>
            </a:r>
            <a:r>
              <a:rPr sz="1800" spc="150" dirty="0">
                <a:solidFill>
                  <a:srgbClr val="3D3D3D"/>
                </a:solidFill>
                <a:latin typeface="Times New Roman"/>
                <a:cs typeface="Times New Roman"/>
              </a:rPr>
              <a:t>ne</a:t>
            </a:r>
            <a:r>
              <a:rPr sz="1800" spc="-150" dirty="0">
                <a:solidFill>
                  <a:srgbClr val="3D3D3D"/>
                </a:solidFill>
                <a:latin typeface="Times New Roman"/>
                <a:cs typeface="Times New Roman"/>
              </a:rPr>
              <a:t> </a:t>
            </a:r>
            <a:r>
              <a:rPr sz="1800" dirty="0">
                <a:solidFill>
                  <a:srgbClr val="3D3D3D"/>
                </a:solidFill>
                <a:latin typeface="Times New Roman"/>
                <a:cs typeface="Times New Roman"/>
              </a:rPr>
              <a:t>e</a:t>
            </a:r>
            <a:r>
              <a:rPr sz="1800" spc="-145" dirty="0">
                <a:solidFill>
                  <a:srgbClr val="3D3D3D"/>
                </a:solidFill>
                <a:latin typeface="Times New Roman"/>
                <a:cs typeface="Times New Roman"/>
              </a:rPr>
              <a:t> </a:t>
            </a:r>
            <a:r>
              <a:rPr sz="1800" spc="150" dirty="0">
                <a:solidFill>
                  <a:srgbClr val="3D3D3D"/>
                </a:solidFill>
                <a:latin typeface="Times New Roman"/>
                <a:cs typeface="Times New Roman"/>
              </a:rPr>
              <a:t>ri</a:t>
            </a:r>
            <a:r>
              <a:rPr sz="1800" spc="-150" dirty="0">
                <a:solidFill>
                  <a:srgbClr val="3D3D3D"/>
                </a:solidFill>
                <a:latin typeface="Times New Roman"/>
                <a:cs typeface="Times New Roman"/>
              </a:rPr>
              <a:t> </a:t>
            </a:r>
            <a:r>
              <a:rPr sz="1800" spc="125" dirty="0">
                <a:solidFill>
                  <a:srgbClr val="3D3D3D"/>
                </a:solidFill>
                <a:latin typeface="Times New Roman"/>
                <a:cs typeface="Times New Roman"/>
              </a:rPr>
              <a:t>ng </a:t>
            </a:r>
            <a:r>
              <a:rPr sz="1800" dirty="0">
                <a:solidFill>
                  <a:srgbClr val="3D3D3D"/>
                </a:solidFill>
                <a:latin typeface="Times New Roman"/>
                <a:cs typeface="Times New Roman"/>
              </a:rPr>
              <a:t>G</a:t>
            </a:r>
            <a:r>
              <a:rPr sz="1800" spc="-155" dirty="0">
                <a:solidFill>
                  <a:srgbClr val="3D3D3D"/>
                </a:solidFill>
                <a:latin typeface="Times New Roman"/>
                <a:cs typeface="Times New Roman"/>
              </a:rPr>
              <a:t> </a:t>
            </a:r>
            <a:r>
              <a:rPr sz="1800" dirty="0">
                <a:solidFill>
                  <a:srgbClr val="3D3D3D"/>
                </a:solidFill>
                <a:latin typeface="Times New Roman"/>
                <a:cs typeface="Times New Roman"/>
              </a:rPr>
              <a:t>y</a:t>
            </a:r>
            <a:r>
              <a:rPr sz="1800" spc="-130" dirty="0">
                <a:solidFill>
                  <a:srgbClr val="3D3D3D"/>
                </a:solidFill>
                <a:latin typeface="Times New Roman"/>
                <a:cs typeface="Times New Roman"/>
              </a:rPr>
              <a:t> </a:t>
            </a:r>
            <a:r>
              <a:rPr sz="1800" dirty="0">
                <a:solidFill>
                  <a:srgbClr val="3D3D3D"/>
                </a:solidFill>
                <a:latin typeface="Times New Roman"/>
                <a:cs typeface="Times New Roman"/>
              </a:rPr>
              <a:t>e</a:t>
            </a:r>
            <a:r>
              <a:rPr sz="1800" spc="-145" dirty="0">
                <a:solidFill>
                  <a:srgbClr val="3D3D3D"/>
                </a:solidFill>
                <a:latin typeface="Times New Roman"/>
                <a:cs typeface="Times New Roman"/>
              </a:rPr>
              <a:t> </a:t>
            </a:r>
            <a:r>
              <a:rPr sz="1800" spc="225" dirty="0">
                <a:solidFill>
                  <a:srgbClr val="3D3D3D"/>
                </a:solidFill>
                <a:latin typeface="Times New Roman"/>
                <a:cs typeface="Times New Roman"/>
              </a:rPr>
              <a:t>ongs</a:t>
            </a:r>
            <a:r>
              <a:rPr sz="1800" spc="-155" dirty="0">
                <a:solidFill>
                  <a:srgbClr val="3D3D3D"/>
                </a:solidFill>
                <a:latin typeface="Times New Roman"/>
                <a:cs typeface="Times New Roman"/>
              </a:rPr>
              <a:t> </a:t>
            </a:r>
            <a:r>
              <a:rPr sz="1800" dirty="0">
                <a:solidFill>
                  <a:srgbClr val="3D3D3D"/>
                </a:solidFill>
                <a:latin typeface="Times New Roman"/>
                <a:cs typeface="Times New Roman"/>
              </a:rPr>
              <a:t>a</a:t>
            </a:r>
            <a:r>
              <a:rPr sz="1800" spc="-145" dirty="0">
                <a:solidFill>
                  <a:srgbClr val="3D3D3D"/>
                </a:solidFill>
                <a:latin typeface="Times New Roman"/>
                <a:cs typeface="Times New Roman"/>
              </a:rPr>
              <a:t> </a:t>
            </a:r>
            <a:r>
              <a:rPr sz="1800" spc="125" dirty="0">
                <a:solidFill>
                  <a:srgbClr val="3D3D3D"/>
                </a:solidFill>
                <a:latin typeface="Times New Roman"/>
                <a:cs typeface="Times New Roman"/>
              </a:rPr>
              <a:t>ng</a:t>
            </a:r>
            <a:r>
              <a:rPr sz="1800" dirty="0">
                <a:solidFill>
                  <a:srgbClr val="3D3D3D"/>
                </a:solidFill>
                <a:latin typeface="Times New Roman"/>
                <a:cs typeface="Times New Roman"/>
              </a:rPr>
              <a:t>	N</a:t>
            </a:r>
            <a:r>
              <a:rPr sz="1800" spc="-155" dirty="0">
                <a:solidFill>
                  <a:srgbClr val="3D3D3D"/>
                </a:solidFill>
                <a:latin typeface="Times New Roman"/>
                <a:cs typeface="Times New Roman"/>
              </a:rPr>
              <a:t> </a:t>
            </a:r>
            <a:r>
              <a:rPr sz="1800" dirty="0">
                <a:solidFill>
                  <a:srgbClr val="3D3D3D"/>
                </a:solidFill>
                <a:latin typeface="Times New Roman"/>
                <a:cs typeface="Times New Roman"/>
              </a:rPr>
              <a:t>a</a:t>
            </a:r>
            <a:r>
              <a:rPr sz="1800" spc="-145" dirty="0">
                <a:solidFill>
                  <a:srgbClr val="3D3D3D"/>
                </a:solidFill>
                <a:latin typeface="Times New Roman"/>
                <a:cs typeface="Times New Roman"/>
              </a:rPr>
              <a:t> </a:t>
            </a:r>
            <a:r>
              <a:rPr sz="1800" dirty="0">
                <a:solidFill>
                  <a:srgbClr val="3D3D3D"/>
                </a:solidFill>
                <a:latin typeface="Times New Roman"/>
                <a:cs typeface="Times New Roman"/>
              </a:rPr>
              <a:t>t</a:t>
            </a:r>
            <a:r>
              <a:rPr sz="1800" spc="-150" dirty="0">
                <a:solidFill>
                  <a:srgbClr val="3D3D3D"/>
                </a:solidFill>
                <a:latin typeface="Times New Roman"/>
                <a:cs typeface="Times New Roman"/>
              </a:rPr>
              <a:t> </a:t>
            </a:r>
            <a:r>
              <a:rPr sz="1800" dirty="0">
                <a:solidFill>
                  <a:srgbClr val="3D3D3D"/>
                </a:solidFill>
                <a:latin typeface="Times New Roman"/>
                <a:cs typeface="Times New Roman"/>
              </a:rPr>
              <a:t>i</a:t>
            </a:r>
            <a:r>
              <a:rPr sz="1800" spc="-150" dirty="0">
                <a:solidFill>
                  <a:srgbClr val="3D3D3D"/>
                </a:solidFill>
                <a:latin typeface="Times New Roman"/>
                <a:cs typeface="Times New Roman"/>
              </a:rPr>
              <a:t> </a:t>
            </a:r>
            <a:r>
              <a:rPr sz="1800" spc="200" dirty="0">
                <a:solidFill>
                  <a:srgbClr val="3D3D3D"/>
                </a:solidFill>
                <a:latin typeface="Times New Roman"/>
                <a:cs typeface="Times New Roman"/>
              </a:rPr>
              <a:t>ona</a:t>
            </a:r>
            <a:r>
              <a:rPr sz="1800" spc="-150" dirty="0">
                <a:solidFill>
                  <a:srgbClr val="3D3D3D"/>
                </a:solidFill>
                <a:latin typeface="Times New Roman"/>
                <a:cs typeface="Times New Roman"/>
              </a:rPr>
              <a:t> </a:t>
            </a:r>
            <a:r>
              <a:rPr sz="1800" spc="-50" dirty="0">
                <a:solidFill>
                  <a:srgbClr val="3D3D3D"/>
                </a:solidFill>
                <a:latin typeface="Times New Roman"/>
                <a:cs typeface="Times New Roman"/>
              </a:rPr>
              <a:t>l</a:t>
            </a:r>
            <a:r>
              <a:rPr sz="1800" dirty="0">
                <a:solidFill>
                  <a:srgbClr val="3D3D3D"/>
                </a:solidFill>
                <a:latin typeface="Times New Roman"/>
                <a:cs typeface="Times New Roman"/>
              </a:rPr>
              <a:t>	U</a:t>
            </a:r>
            <a:r>
              <a:rPr sz="1800" spc="-155" dirty="0">
                <a:solidFill>
                  <a:srgbClr val="3D3D3D"/>
                </a:solidFill>
                <a:latin typeface="Times New Roman"/>
                <a:cs typeface="Times New Roman"/>
              </a:rPr>
              <a:t> </a:t>
            </a:r>
            <a:r>
              <a:rPr sz="1800" spc="150" dirty="0">
                <a:solidFill>
                  <a:srgbClr val="3D3D3D"/>
                </a:solidFill>
                <a:latin typeface="Times New Roman"/>
                <a:cs typeface="Times New Roman"/>
              </a:rPr>
              <a:t>ni</a:t>
            </a:r>
            <a:r>
              <a:rPr sz="1800" spc="-150" dirty="0">
                <a:solidFill>
                  <a:srgbClr val="3D3D3D"/>
                </a:solidFill>
                <a:latin typeface="Times New Roman"/>
                <a:cs typeface="Times New Roman"/>
              </a:rPr>
              <a:t> </a:t>
            </a:r>
            <a:r>
              <a:rPr sz="1800" spc="150" dirty="0">
                <a:solidFill>
                  <a:srgbClr val="3D3D3D"/>
                </a:solidFill>
                <a:latin typeface="Times New Roman"/>
                <a:cs typeface="Times New Roman"/>
              </a:rPr>
              <a:t>ve</a:t>
            </a:r>
            <a:r>
              <a:rPr sz="1800" spc="-150" dirty="0">
                <a:solidFill>
                  <a:srgbClr val="3D3D3D"/>
                </a:solidFill>
                <a:latin typeface="Times New Roman"/>
                <a:cs typeface="Times New Roman"/>
              </a:rPr>
              <a:t> </a:t>
            </a:r>
            <a:r>
              <a:rPr sz="1800" spc="150" dirty="0">
                <a:solidFill>
                  <a:srgbClr val="3D3D3D"/>
                </a:solidFill>
                <a:latin typeface="Times New Roman"/>
                <a:cs typeface="Times New Roman"/>
              </a:rPr>
              <a:t>rs</a:t>
            </a:r>
            <a:r>
              <a:rPr sz="1800" spc="-155" dirty="0">
                <a:solidFill>
                  <a:srgbClr val="3D3D3D"/>
                </a:solidFill>
                <a:latin typeface="Times New Roman"/>
                <a:cs typeface="Times New Roman"/>
              </a:rPr>
              <a:t> </a:t>
            </a:r>
            <a:r>
              <a:rPr sz="1800" dirty="0">
                <a:solidFill>
                  <a:srgbClr val="3D3D3D"/>
                </a:solidFill>
                <a:latin typeface="Times New Roman"/>
                <a:cs typeface="Times New Roman"/>
              </a:rPr>
              <a:t>i</a:t>
            </a:r>
            <a:r>
              <a:rPr sz="1800" spc="-150" dirty="0">
                <a:solidFill>
                  <a:srgbClr val="3D3D3D"/>
                </a:solidFill>
                <a:latin typeface="Times New Roman"/>
                <a:cs typeface="Times New Roman"/>
              </a:rPr>
              <a:t> </a:t>
            </a:r>
            <a:r>
              <a:rPr sz="1800" dirty="0">
                <a:solidFill>
                  <a:srgbClr val="3D3D3D"/>
                </a:solidFill>
                <a:latin typeface="Times New Roman"/>
                <a:cs typeface="Times New Roman"/>
              </a:rPr>
              <a:t>t</a:t>
            </a:r>
            <a:r>
              <a:rPr sz="1800" spc="-150" dirty="0">
                <a:solidFill>
                  <a:srgbClr val="3D3D3D"/>
                </a:solidFill>
                <a:latin typeface="Times New Roman"/>
                <a:cs typeface="Times New Roman"/>
              </a:rPr>
              <a:t> </a:t>
            </a:r>
            <a:r>
              <a:rPr sz="1800" spc="-50" dirty="0">
                <a:solidFill>
                  <a:srgbClr val="3D3D3D"/>
                </a:solidFill>
                <a:latin typeface="Times New Roman"/>
                <a:cs typeface="Times New Roman"/>
              </a:rPr>
              <a:t>y</a:t>
            </a:r>
            <a:endParaRPr sz="1800" dirty="0">
              <a:latin typeface="Times New Roman"/>
              <a:cs typeface="Times New Roman"/>
            </a:endParaRPr>
          </a:p>
        </p:txBody>
      </p:sp>
      <p:pic>
        <p:nvPicPr>
          <p:cNvPr id="9" name="object 9"/>
          <p:cNvPicPr/>
          <p:nvPr/>
        </p:nvPicPr>
        <p:blipFill>
          <a:blip r:embed="rId3" cstate="print"/>
          <a:stretch>
            <a:fillRect/>
          </a:stretch>
        </p:blipFill>
        <p:spPr>
          <a:xfrm>
            <a:off x="6170679" y="1435608"/>
            <a:ext cx="6021323" cy="5422392"/>
          </a:xfrm>
          <a:prstGeom prst="rect">
            <a:avLst/>
          </a:prstGeom>
        </p:spPr>
      </p:pic>
      <p:grpSp>
        <p:nvGrpSpPr>
          <p:cNvPr id="10" name="object 10"/>
          <p:cNvGrpSpPr/>
          <p:nvPr/>
        </p:nvGrpSpPr>
        <p:grpSpPr>
          <a:xfrm>
            <a:off x="11802236" y="-2666"/>
            <a:ext cx="400050" cy="318135"/>
            <a:chOff x="11802236" y="-2666"/>
            <a:chExt cx="400050" cy="318135"/>
          </a:xfrm>
        </p:grpSpPr>
        <p:sp>
          <p:nvSpPr>
            <p:cNvPr id="11" name="object 11"/>
            <p:cNvSpPr/>
            <p:nvPr/>
          </p:nvSpPr>
          <p:spPr>
            <a:xfrm>
              <a:off x="11811761" y="6858"/>
              <a:ext cx="380365" cy="299085"/>
            </a:xfrm>
            <a:custGeom>
              <a:avLst/>
              <a:gdLst/>
              <a:ahLst/>
              <a:cxnLst/>
              <a:rect l="l" t="t" r="r" b="b"/>
              <a:pathLst>
                <a:path w="380365" h="299085">
                  <a:moveTo>
                    <a:pt x="380238" y="0"/>
                  </a:moveTo>
                  <a:lnTo>
                    <a:pt x="0" y="0"/>
                  </a:lnTo>
                  <a:lnTo>
                    <a:pt x="0" y="298703"/>
                  </a:lnTo>
                  <a:lnTo>
                    <a:pt x="380238" y="298703"/>
                  </a:lnTo>
                  <a:lnTo>
                    <a:pt x="380238" y="261366"/>
                  </a:lnTo>
                  <a:lnTo>
                    <a:pt x="106489" y="261366"/>
                  </a:lnTo>
                  <a:lnTo>
                    <a:pt x="106489" y="149351"/>
                  </a:lnTo>
                  <a:lnTo>
                    <a:pt x="78486" y="149351"/>
                  </a:lnTo>
                  <a:lnTo>
                    <a:pt x="190500" y="37338"/>
                  </a:lnTo>
                  <a:lnTo>
                    <a:pt x="380238" y="37338"/>
                  </a:lnTo>
                  <a:lnTo>
                    <a:pt x="380238" y="0"/>
                  </a:lnTo>
                  <a:close/>
                </a:path>
                <a:path w="380365" h="299085">
                  <a:moveTo>
                    <a:pt x="380238" y="51346"/>
                  </a:moveTo>
                  <a:lnTo>
                    <a:pt x="260515" y="51346"/>
                  </a:lnTo>
                  <a:lnTo>
                    <a:pt x="260515" y="107353"/>
                  </a:lnTo>
                  <a:lnTo>
                    <a:pt x="302514" y="149351"/>
                  </a:lnTo>
                  <a:lnTo>
                    <a:pt x="274510" y="149351"/>
                  </a:lnTo>
                  <a:lnTo>
                    <a:pt x="274510" y="261366"/>
                  </a:lnTo>
                  <a:lnTo>
                    <a:pt x="380238" y="261366"/>
                  </a:lnTo>
                  <a:lnTo>
                    <a:pt x="380238" y="51346"/>
                  </a:lnTo>
                  <a:close/>
                </a:path>
                <a:path w="380365" h="299085">
                  <a:moveTo>
                    <a:pt x="380238" y="37338"/>
                  </a:moveTo>
                  <a:lnTo>
                    <a:pt x="190500" y="37338"/>
                  </a:lnTo>
                  <a:lnTo>
                    <a:pt x="232511" y="79349"/>
                  </a:lnTo>
                  <a:lnTo>
                    <a:pt x="232511" y="51346"/>
                  </a:lnTo>
                  <a:lnTo>
                    <a:pt x="380238" y="51346"/>
                  </a:lnTo>
                  <a:lnTo>
                    <a:pt x="380238" y="37338"/>
                  </a:lnTo>
                  <a:close/>
                </a:path>
              </a:pathLst>
            </a:custGeom>
            <a:solidFill>
              <a:srgbClr val="00843A"/>
            </a:solidFill>
          </p:spPr>
          <p:txBody>
            <a:bodyPr wrap="square" lIns="0" tIns="0" rIns="0" bIns="0" rtlCol="0"/>
            <a:lstStyle/>
            <a:p>
              <a:endParaRPr/>
            </a:p>
          </p:txBody>
        </p:sp>
        <p:pic>
          <p:nvPicPr>
            <p:cNvPr id="12" name="object 12"/>
            <p:cNvPicPr/>
            <p:nvPr/>
          </p:nvPicPr>
          <p:blipFill>
            <a:blip r:embed="rId4" cstate="print"/>
            <a:stretch>
              <a:fillRect/>
            </a:stretch>
          </p:blipFill>
          <p:spPr>
            <a:xfrm>
              <a:off x="11880722" y="34671"/>
              <a:ext cx="243078" cy="243077"/>
            </a:xfrm>
            <a:prstGeom prst="rect">
              <a:avLst/>
            </a:prstGeom>
          </p:spPr>
        </p:pic>
        <p:sp>
          <p:nvSpPr>
            <p:cNvPr id="13" name="object 13"/>
            <p:cNvSpPr/>
            <p:nvPr/>
          </p:nvSpPr>
          <p:spPr>
            <a:xfrm>
              <a:off x="11811761" y="6858"/>
              <a:ext cx="381000" cy="299085"/>
            </a:xfrm>
            <a:custGeom>
              <a:avLst/>
              <a:gdLst/>
              <a:ahLst/>
              <a:cxnLst/>
              <a:rect l="l" t="t" r="r" b="b"/>
              <a:pathLst>
                <a:path w="381000" h="299085">
                  <a:moveTo>
                    <a:pt x="0" y="0"/>
                  </a:moveTo>
                  <a:lnTo>
                    <a:pt x="381000" y="0"/>
                  </a:lnTo>
                  <a:lnTo>
                    <a:pt x="381000" y="298703"/>
                  </a:lnTo>
                  <a:lnTo>
                    <a:pt x="0" y="298703"/>
                  </a:lnTo>
                  <a:lnTo>
                    <a:pt x="0" y="0"/>
                  </a:lnTo>
                  <a:close/>
                </a:path>
              </a:pathLst>
            </a:custGeom>
            <a:ln w="19050">
              <a:solidFill>
                <a:srgbClr val="FFFFFF"/>
              </a:solidFill>
            </a:ln>
          </p:spPr>
          <p:txBody>
            <a:bodyPr wrap="square" lIns="0" tIns="0" rIns="0" bIns="0" rtlCol="0"/>
            <a:lstStyle/>
            <a:p>
              <a:endParaRPr/>
            </a:p>
          </p:txBody>
        </p:sp>
      </p:grpSp>
      <p:sp>
        <p:nvSpPr>
          <p:cNvPr id="14" name="object 14"/>
          <p:cNvSpPr txBox="1">
            <a:spLocks noGrp="1"/>
          </p:cNvSpPr>
          <p:nvPr>
            <p:ph type="title"/>
          </p:nvPr>
        </p:nvSpPr>
        <p:spPr>
          <a:xfrm>
            <a:off x="646576" y="1873711"/>
            <a:ext cx="6263640" cy="696595"/>
          </a:xfrm>
          <a:prstGeom prst="rect">
            <a:avLst/>
          </a:prstGeom>
        </p:spPr>
        <p:txBody>
          <a:bodyPr vert="horz" wrap="square" lIns="0" tIns="13335" rIns="0" bIns="0" rtlCol="0">
            <a:spAutoFit/>
          </a:bodyPr>
          <a:lstStyle/>
          <a:p>
            <a:pPr marL="12700">
              <a:lnSpc>
                <a:spcPct val="100000"/>
              </a:lnSpc>
              <a:spcBef>
                <a:spcPts val="105"/>
              </a:spcBef>
            </a:pPr>
            <a:r>
              <a:rPr lang="en-US" b="0" dirty="0">
                <a:solidFill>
                  <a:srgbClr val="2C3A45"/>
                </a:solidFill>
                <a:latin typeface="Segoe UI"/>
                <a:cs typeface="Segoe UI"/>
              </a:rPr>
              <a:t>Final project</a:t>
            </a:r>
            <a:endParaRPr b="0" spc="-10" dirty="0">
              <a:solidFill>
                <a:srgbClr val="2C3A45"/>
              </a:solidFill>
              <a:latin typeface="Segoe UI"/>
              <a:cs typeface="Segoe UI"/>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2700">
              <a:lnSpc>
                <a:spcPts val="1445"/>
              </a:lnSpc>
            </a:pPr>
            <a:r>
              <a:rPr spc="-25" dirty="0"/>
              <a:t>GNU</a:t>
            </a:r>
          </a:p>
          <a:p>
            <a:pPr marL="12700">
              <a:lnSpc>
                <a:spcPts val="1495"/>
              </a:lnSpc>
            </a:pPr>
            <a:r>
              <a:rPr dirty="0"/>
              <a:t>Experimental</a:t>
            </a:r>
            <a:r>
              <a:rPr spc="-50" dirty="0"/>
              <a:t> </a:t>
            </a:r>
            <a:r>
              <a:rPr dirty="0"/>
              <a:t>Fluid</a:t>
            </a:r>
            <a:r>
              <a:rPr spc="-40" dirty="0"/>
              <a:t> </a:t>
            </a:r>
            <a:r>
              <a:rPr dirty="0"/>
              <a:t>Mechanics</a:t>
            </a:r>
            <a:r>
              <a:rPr spc="-20" dirty="0"/>
              <a:t> </a:t>
            </a:r>
            <a:r>
              <a:rPr spc="-25" dirty="0"/>
              <a:t>Lab</a:t>
            </a: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9D30-30BC-0669-BE5B-6441D7F2D3F3}"/>
              </a:ext>
            </a:extLst>
          </p:cNvPr>
          <p:cNvSpPr>
            <a:spLocks noGrp="1"/>
          </p:cNvSpPr>
          <p:nvPr>
            <p:ph type="title"/>
          </p:nvPr>
        </p:nvSpPr>
        <p:spPr>
          <a:xfrm>
            <a:off x="608426" y="52076"/>
            <a:ext cx="11659774" cy="677108"/>
          </a:xfrm>
        </p:spPr>
        <p:txBody>
          <a:bodyPr/>
          <a:lstStyle/>
          <a:p>
            <a:r>
              <a:rPr lang="en-US" dirty="0"/>
              <a:t>2.</a:t>
            </a:r>
            <a:r>
              <a:rPr lang="en-US" b="0" dirty="0">
                <a:solidFill>
                  <a:srgbClr val="374151"/>
                </a:solidFill>
                <a:latin typeface="Söhne"/>
              </a:rPr>
              <a:t> </a:t>
            </a:r>
            <a:r>
              <a:rPr lang="en-US" dirty="0">
                <a:solidFill>
                  <a:srgbClr val="374151"/>
                </a:solidFill>
                <a:latin typeface="Söhne"/>
              </a:rPr>
              <a:t>Training flow</a:t>
            </a:r>
            <a:endParaRPr lang="en-US" dirty="0"/>
          </a:p>
        </p:txBody>
      </p:sp>
      <p:sp>
        <p:nvSpPr>
          <p:cNvPr id="3" name="Content Placeholder 2">
            <a:extLst>
              <a:ext uri="{FF2B5EF4-FFF2-40B4-BE49-F238E27FC236}">
                <a16:creationId xmlns:a16="http://schemas.microsoft.com/office/drawing/2014/main" id="{3571F97D-25AE-797B-5213-203F7623C374}"/>
              </a:ext>
            </a:extLst>
          </p:cNvPr>
          <p:cNvSpPr>
            <a:spLocks noGrp="1"/>
          </p:cNvSpPr>
          <p:nvPr>
            <p:ph sz="half" idx="2"/>
          </p:nvPr>
        </p:nvSpPr>
        <p:spPr>
          <a:xfrm>
            <a:off x="608426" y="939160"/>
            <a:ext cx="5303520" cy="369332"/>
          </a:xfrm>
        </p:spPr>
        <p:txBody>
          <a:bodyPr/>
          <a:lstStyle/>
          <a:p>
            <a:r>
              <a:rPr lang="en-US" dirty="0"/>
              <a:t>Data processing</a:t>
            </a:r>
          </a:p>
        </p:txBody>
      </p:sp>
      <p:grpSp>
        <p:nvGrpSpPr>
          <p:cNvPr id="33" name="Group 32">
            <a:extLst>
              <a:ext uri="{FF2B5EF4-FFF2-40B4-BE49-F238E27FC236}">
                <a16:creationId xmlns:a16="http://schemas.microsoft.com/office/drawing/2014/main" id="{97C1C703-FAB5-F1E6-2767-3705713F38A9}"/>
              </a:ext>
            </a:extLst>
          </p:cNvPr>
          <p:cNvGrpSpPr/>
          <p:nvPr/>
        </p:nvGrpSpPr>
        <p:grpSpPr>
          <a:xfrm>
            <a:off x="1537324" y="1191461"/>
            <a:ext cx="8749244" cy="2670968"/>
            <a:chOff x="1639409" y="2129221"/>
            <a:chExt cx="8749244" cy="2670968"/>
          </a:xfrm>
        </p:grpSpPr>
        <p:grpSp>
          <p:nvGrpSpPr>
            <p:cNvPr id="13" name="Group 12">
              <a:extLst>
                <a:ext uri="{FF2B5EF4-FFF2-40B4-BE49-F238E27FC236}">
                  <a16:creationId xmlns:a16="http://schemas.microsoft.com/office/drawing/2014/main" id="{616DA269-AA1E-92FA-50AF-DE3113C25A60}"/>
                </a:ext>
              </a:extLst>
            </p:cNvPr>
            <p:cNvGrpSpPr/>
            <p:nvPr/>
          </p:nvGrpSpPr>
          <p:grpSpPr>
            <a:xfrm>
              <a:off x="1639409" y="2918471"/>
              <a:ext cx="1171113" cy="1069451"/>
              <a:chOff x="838200" y="1997476"/>
              <a:chExt cx="1171113" cy="1069451"/>
            </a:xfrm>
            <a:solidFill>
              <a:schemeClr val="bg1">
                <a:lumMod val="95000"/>
              </a:schemeClr>
            </a:solidFill>
          </p:grpSpPr>
          <p:sp>
            <p:nvSpPr>
              <p:cNvPr id="14" name="Rectangle 13">
                <a:extLst>
                  <a:ext uri="{FF2B5EF4-FFF2-40B4-BE49-F238E27FC236}">
                    <a16:creationId xmlns:a16="http://schemas.microsoft.com/office/drawing/2014/main" id="{DEEF94A5-25EA-97B8-06BC-C6AA1E48E8A9}"/>
                  </a:ext>
                </a:extLst>
              </p:cNvPr>
              <p:cNvSpPr/>
              <p:nvPr/>
            </p:nvSpPr>
            <p:spPr>
              <a:xfrm>
                <a:off x="838200" y="1997476"/>
                <a:ext cx="910701" cy="84455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1AB4D0EF-3CF8-50C3-C5C4-479D1A7D13CD}"/>
                  </a:ext>
                </a:extLst>
              </p:cNvPr>
              <p:cNvSpPr/>
              <p:nvPr/>
            </p:nvSpPr>
            <p:spPr>
              <a:xfrm>
                <a:off x="946212" y="2069977"/>
                <a:ext cx="910701" cy="84455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3BB8E855-F7F5-3517-38BB-6B99EA563419}"/>
                  </a:ext>
                </a:extLst>
              </p:cNvPr>
              <p:cNvSpPr/>
              <p:nvPr/>
            </p:nvSpPr>
            <p:spPr>
              <a:xfrm>
                <a:off x="1098612" y="2222377"/>
                <a:ext cx="910701" cy="84455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ectangle 16">
              <a:extLst>
                <a:ext uri="{FF2B5EF4-FFF2-40B4-BE49-F238E27FC236}">
                  <a16:creationId xmlns:a16="http://schemas.microsoft.com/office/drawing/2014/main" id="{16FB219C-A059-465A-F86C-F15EEA38FAC2}"/>
                </a:ext>
              </a:extLst>
            </p:cNvPr>
            <p:cNvSpPr/>
            <p:nvPr/>
          </p:nvSpPr>
          <p:spPr>
            <a:xfrm>
              <a:off x="3487814" y="2993624"/>
              <a:ext cx="1251751" cy="994298"/>
            </a:xfrm>
            <a:prstGeom prst="rect">
              <a:avLst/>
            </a:prstGeom>
            <a:solidFill>
              <a:srgbClr val="214E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Detect Face</a:t>
              </a:r>
            </a:p>
          </p:txBody>
        </p:sp>
        <p:sp>
          <p:nvSpPr>
            <p:cNvPr id="18" name="Rectangle 17">
              <a:extLst>
                <a:ext uri="{FF2B5EF4-FFF2-40B4-BE49-F238E27FC236}">
                  <a16:creationId xmlns:a16="http://schemas.microsoft.com/office/drawing/2014/main" id="{3BCFB219-8B13-D227-450E-713D34F8F89C}"/>
                </a:ext>
              </a:extLst>
            </p:cNvPr>
            <p:cNvSpPr/>
            <p:nvPr/>
          </p:nvSpPr>
          <p:spPr>
            <a:xfrm>
              <a:off x="5181600" y="2993624"/>
              <a:ext cx="1330542" cy="994298"/>
            </a:xfrm>
            <a:prstGeom prst="rect">
              <a:avLst/>
            </a:prstGeom>
            <a:solidFill>
              <a:srgbClr val="214E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Structure Images</a:t>
              </a:r>
            </a:p>
            <a:p>
              <a:pPr algn="ctr"/>
              <a:r>
                <a:rPr lang="en-IN" sz="1400" dirty="0"/>
                <a:t>&amp; Labelling</a:t>
              </a:r>
            </a:p>
          </p:txBody>
        </p:sp>
        <p:pic>
          <p:nvPicPr>
            <p:cNvPr id="20" name="Graphic 19" descr="Left Brain with solid fill">
              <a:extLst>
                <a:ext uri="{FF2B5EF4-FFF2-40B4-BE49-F238E27FC236}">
                  <a16:creationId xmlns:a16="http://schemas.microsoft.com/office/drawing/2014/main" id="{3B6581CE-E174-2CFC-E3A2-BE7BD3B385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9647" y="3029484"/>
              <a:ext cx="1090474" cy="1090474"/>
            </a:xfrm>
            <a:prstGeom prst="rect">
              <a:avLst/>
            </a:prstGeom>
          </p:spPr>
        </p:pic>
        <p:sp>
          <p:nvSpPr>
            <p:cNvPr id="21" name="TextBox 20">
              <a:extLst>
                <a:ext uri="{FF2B5EF4-FFF2-40B4-BE49-F238E27FC236}">
                  <a16:creationId xmlns:a16="http://schemas.microsoft.com/office/drawing/2014/main" id="{B0C932EA-35D4-424C-6C02-DB44643227C8}"/>
                </a:ext>
              </a:extLst>
            </p:cNvPr>
            <p:cNvSpPr txBox="1"/>
            <p:nvPr/>
          </p:nvSpPr>
          <p:spPr>
            <a:xfrm>
              <a:off x="6822232" y="2567819"/>
              <a:ext cx="2105303" cy="461665"/>
            </a:xfrm>
            <a:prstGeom prst="rect">
              <a:avLst/>
            </a:prstGeom>
            <a:noFill/>
          </p:spPr>
          <p:txBody>
            <a:bodyPr wrap="square" rtlCol="0">
              <a:spAutoFit/>
            </a:bodyPr>
            <a:lstStyle/>
            <a:p>
              <a:pPr algn="ctr"/>
              <a:r>
                <a:rPr lang="en-IN" sz="1200" b="1" dirty="0"/>
                <a:t>Train </a:t>
              </a:r>
            </a:p>
            <a:p>
              <a:pPr algn="ctr"/>
              <a:r>
                <a:rPr lang="en-IN" sz="1200" b="1" dirty="0"/>
                <a:t>Machine Learning Model</a:t>
              </a:r>
            </a:p>
          </p:txBody>
        </p:sp>
        <p:pic>
          <p:nvPicPr>
            <p:cNvPr id="22" name="Graphic 21" descr="Mop and bucket with solid fill">
              <a:extLst>
                <a:ext uri="{FF2B5EF4-FFF2-40B4-BE49-F238E27FC236}">
                  <a16:creationId xmlns:a16="http://schemas.microsoft.com/office/drawing/2014/main" id="{5C405036-5789-5FFF-0BD6-BDED708DE1C5}"/>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694" t="48937" r="45162"/>
            <a:stretch/>
          </p:blipFill>
          <p:spPr>
            <a:xfrm>
              <a:off x="9430051" y="3063540"/>
              <a:ext cx="958602" cy="996048"/>
            </a:xfrm>
            <a:prstGeom prst="rect">
              <a:avLst/>
            </a:prstGeom>
          </p:spPr>
        </p:pic>
        <p:cxnSp>
          <p:nvCxnSpPr>
            <p:cNvPr id="23" name="Straight Arrow Connector 22">
              <a:extLst>
                <a:ext uri="{FF2B5EF4-FFF2-40B4-BE49-F238E27FC236}">
                  <a16:creationId xmlns:a16="http://schemas.microsoft.com/office/drawing/2014/main" id="{F1A906EA-0E71-AAC7-628D-A74AE8A5CFBB}"/>
                </a:ext>
              </a:extLst>
            </p:cNvPr>
            <p:cNvCxnSpPr/>
            <p:nvPr/>
          </p:nvCxnSpPr>
          <p:spPr>
            <a:xfrm>
              <a:off x="2993994" y="3569167"/>
              <a:ext cx="355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394D316-FD7E-3831-1F6C-487C922F74DB}"/>
                </a:ext>
              </a:extLst>
            </p:cNvPr>
            <p:cNvCxnSpPr/>
            <p:nvPr/>
          </p:nvCxnSpPr>
          <p:spPr>
            <a:xfrm>
              <a:off x="4739565" y="3561769"/>
              <a:ext cx="355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B296EEF-6387-6569-CD4D-62A424415812}"/>
                </a:ext>
              </a:extLst>
            </p:cNvPr>
            <p:cNvCxnSpPr/>
            <p:nvPr/>
          </p:nvCxnSpPr>
          <p:spPr>
            <a:xfrm>
              <a:off x="6512142" y="3555850"/>
              <a:ext cx="355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D7313B1-CEEB-D560-2380-D745FD0A4993}"/>
                </a:ext>
              </a:extLst>
            </p:cNvPr>
            <p:cNvCxnSpPr>
              <a:cxnSpLocks/>
            </p:cNvCxnSpPr>
            <p:nvPr/>
          </p:nvCxnSpPr>
          <p:spPr>
            <a:xfrm>
              <a:off x="8420121" y="3524235"/>
              <a:ext cx="7914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03AAF8D-376A-D8E3-2A2A-97088765F4F2}"/>
                </a:ext>
              </a:extLst>
            </p:cNvPr>
            <p:cNvSpPr txBox="1"/>
            <p:nvPr/>
          </p:nvSpPr>
          <p:spPr>
            <a:xfrm>
              <a:off x="3410318" y="4092303"/>
              <a:ext cx="1684354" cy="707886"/>
            </a:xfrm>
            <a:prstGeom prst="rect">
              <a:avLst/>
            </a:prstGeom>
            <a:noFill/>
          </p:spPr>
          <p:txBody>
            <a:bodyPr wrap="square" rtlCol="0">
              <a:spAutoFit/>
            </a:bodyPr>
            <a:lstStyle/>
            <a:p>
              <a:r>
                <a:rPr lang="en-IN" sz="1000" dirty="0"/>
                <a:t>► Detect Faces using</a:t>
              </a:r>
            </a:p>
            <a:p>
              <a:r>
                <a:rPr lang="en-IN" sz="1000" dirty="0"/>
                <a:t> </a:t>
              </a:r>
              <a:r>
                <a:rPr lang="en-IN" sz="1000" i="1" dirty="0" err="1"/>
                <a:t>Haar</a:t>
              </a:r>
              <a:r>
                <a:rPr lang="en-IN" sz="1000" i="1" dirty="0"/>
                <a:t> Cascade Classifier</a:t>
              </a:r>
            </a:p>
            <a:p>
              <a:r>
                <a:rPr lang="en-IN" sz="1000" dirty="0"/>
                <a:t>► Crop Faces from Images</a:t>
              </a:r>
            </a:p>
            <a:p>
              <a:r>
                <a:rPr lang="en-IN" sz="1000" dirty="0"/>
                <a:t>► Label Each Image</a:t>
              </a:r>
            </a:p>
          </p:txBody>
        </p:sp>
        <p:sp>
          <p:nvSpPr>
            <p:cNvPr id="30" name="TextBox 29">
              <a:extLst>
                <a:ext uri="{FF2B5EF4-FFF2-40B4-BE49-F238E27FC236}">
                  <a16:creationId xmlns:a16="http://schemas.microsoft.com/office/drawing/2014/main" id="{FB60EB97-AACD-0733-7682-0F9068872A75}"/>
                </a:ext>
              </a:extLst>
            </p:cNvPr>
            <p:cNvSpPr txBox="1"/>
            <p:nvPr/>
          </p:nvSpPr>
          <p:spPr>
            <a:xfrm>
              <a:off x="1683797" y="2544815"/>
              <a:ext cx="1160664" cy="276999"/>
            </a:xfrm>
            <a:prstGeom prst="rect">
              <a:avLst/>
            </a:prstGeom>
            <a:noFill/>
          </p:spPr>
          <p:txBody>
            <a:bodyPr wrap="square" rtlCol="0">
              <a:spAutoFit/>
            </a:bodyPr>
            <a:lstStyle/>
            <a:p>
              <a:r>
                <a:rPr lang="en-IN" sz="1200" b="1" dirty="0"/>
                <a:t>Images Data</a:t>
              </a:r>
            </a:p>
          </p:txBody>
        </p:sp>
        <p:sp>
          <p:nvSpPr>
            <p:cNvPr id="31" name="Right Brace 30">
              <a:extLst>
                <a:ext uri="{FF2B5EF4-FFF2-40B4-BE49-F238E27FC236}">
                  <a16:creationId xmlns:a16="http://schemas.microsoft.com/office/drawing/2014/main" id="{F42D245B-631D-1868-747F-E822E9D87920}"/>
                </a:ext>
              </a:extLst>
            </p:cNvPr>
            <p:cNvSpPr/>
            <p:nvPr/>
          </p:nvSpPr>
          <p:spPr>
            <a:xfrm rot="16200000">
              <a:off x="4800793" y="1227429"/>
              <a:ext cx="403736" cy="3018964"/>
            </a:xfrm>
            <a:prstGeom prst="rightBrace">
              <a:avLst>
                <a:gd name="adj1" fmla="val 54257"/>
                <a:gd name="adj2" fmla="val 50000"/>
              </a:avLst>
            </a:prstGeom>
            <a:ln>
              <a:solidFill>
                <a:srgbClr val="214E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2" name="TextBox 31">
              <a:extLst>
                <a:ext uri="{FF2B5EF4-FFF2-40B4-BE49-F238E27FC236}">
                  <a16:creationId xmlns:a16="http://schemas.microsoft.com/office/drawing/2014/main" id="{B7FC420E-077F-EE9F-B7E0-6EA3E0B275CC}"/>
                </a:ext>
              </a:extLst>
            </p:cNvPr>
            <p:cNvSpPr txBox="1"/>
            <p:nvPr/>
          </p:nvSpPr>
          <p:spPr>
            <a:xfrm>
              <a:off x="4526455" y="2129221"/>
              <a:ext cx="1580038" cy="276999"/>
            </a:xfrm>
            <a:prstGeom prst="rect">
              <a:avLst/>
            </a:prstGeom>
            <a:noFill/>
          </p:spPr>
          <p:txBody>
            <a:bodyPr wrap="square" rtlCol="0">
              <a:spAutoFit/>
            </a:bodyPr>
            <a:lstStyle/>
            <a:p>
              <a:r>
                <a:rPr lang="en-IN" sz="1200" b="1" dirty="0"/>
                <a:t>Data Pre-processing</a:t>
              </a:r>
            </a:p>
          </p:txBody>
        </p:sp>
      </p:grpSp>
      <p:pic>
        <p:nvPicPr>
          <p:cNvPr id="4" name="Picture 3" descr="A person with red hair&#10;&#10;Description automatically generated with low confidence">
            <a:extLst>
              <a:ext uri="{FF2B5EF4-FFF2-40B4-BE49-F238E27FC236}">
                <a16:creationId xmlns:a16="http://schemas.microsoft.com/office/drawing/2014/main" id="{4E7E91DF-7644-FB84-DD9B-C19841C864F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8083" y="5309737"/>
            <a:ext cx="570294" cy="570294"/>
          </a:xfrm>
          <a:prstGeom prst="rect">
            <a:avLst/>
          </a:prstGeom>
        </p:spPr>
      </p:pic>
      <p:pic>
        <p:nvPicPr>
          <p:cNvPr id="5" name="Picture 4" descr="A picture containing person, person, hairpiece&#10;&#10;Description automatically generated">
            <a:extLst>
              <a:ext uri="{FF2B5EF4-FFF2-40B4-BE49-F238E27FC236}">
                <a16:creationId xmlns:a16="http://schemas.microsoft.com/office/drawing/2014/main" id="{7EB5BE45-FF10-2EE3-764F-D859FDA206B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40080" y="4210190"/>
            <a:ext cx="510951" cy="510951"/>
          </a:xfrm>
          <a:prstGeom prst="rect">
            <a:avLst/>
          </a:prstGeom>
        </p:spPr>
      </p:pic>
      <p:pic>
        <p:nvPicPr>
          <p:cNvPr id="6" name="Picture 5" descr="A person smiling for the camera&#10;&#10;Description automatically generated with medium confidence">
            <a:extLst>
              <a:ext uri="{FF2B5EF4-FFF2-40B4-BE49-F238E27FC236}">
                <a16:creationId xmlns:a16="http://schemas.microsoft.com/office/drawing/2014/main" id="{849B628B-92C6-062F-DBBF-9186F8B3E2D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40080" y="4707371"/>
            <a:ext cx="619222" cy="619222"/>
          </a:xfrm>
          <a:prstGeom prst="rect">
            <a:avLst/>
          </a:prstGeom>
        </p:spPr>
      </p:pic>
      <p:pic>
        <p:nvPicPr>
          <p:cNvPr id="7" name="Picture 6" descr="A person smiling at the camera&#10;&#10;Description automatically generated with low confidence">
            <a:extLst>
              <a:ext uri="{FF2B5EF4-FFF2-40B4-BE49-F238E27FC236}">
                <a16:creationId xmlns:a16="http://schemas.microsoft.com/office/drawing/2014/main" id="{4FCB295F-7055-FBF8-2875-C744B967716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28083" y="5918840"/>
            <a:ext cx="510951" cy="510951"/>
          </a:xfrm>
          <a:prstGeom prst="rect">
            <a:avLst/>
          </a:prstGeom>
        </p:spPr>
      </p:pic>
      <p:grpSp>
        <p:nvGrpSpPr>
          <p:cNvPr id="8" name="Group 7">
            <a:extLst>
              <a:ext uri="{FF2B5EF4-FFF2-40B4-BE49-F238E27FC236}">
                <a16:creationId xmlns:a16="http://schemas.microsoft.com/office/drawing/2014/main" id="{D3684715-4F4C-A0CC-3427-01E51F37EA9D}"/>
              </a:ext>
            </a:extLst>
          </p:cNvPr>
          <p:cNvGrpSpPr/>
          <p:nvPr/>
        </p:nvGrpSpPr>
        <p:grpSpPr>
          <a:xfrm>
            <a:off x="2459299" y="4226593"/>
            <a:ext cx="1601773" cy="2155715"/>
            <a:chOff x="1727353" y="4088299"/>
            <a:chExt cx="1601773" cy="2155715"/>
          </a:xfrm>
        </p:grpSpPr>
        <p:pic>
          <p:nvPicPr>
            <p:cNvPr id="9" name="Picture 8" descr="A picture containing person, person, hairpiece&#10;&#10;Description automatically generated">
              <a:extLst>
                <a:ext uri="{FF2B5EF4-FFF2-40B4-BE49-F238E27FC236}">
                  <a16:creationId xmlns:a16="http://schemas.microsoft.com/office/drawing/2014/main" id="{6CCBA0FC-81A6-F62C-D0FB-0C4CD34AC1C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7871" t="16542" r="25909" b="29020"/>
            <a:stretch/>
          </p:blipFill>
          <p:spPr>
            <a:xfrm>
              <a:off x="2959094" y="4088299"/>
              <a:ext cx="255866" cy="301348"/>
            </a:xfrm>
            <a:prstGeom prst="rect">
              <a:avLst/>
            </a:prstGeom>
          </p:spPr>
        </p:pic>
        <p:pic>
          <p:nvPicPr>
            <p:cNvPr id="10" name="Picture 9" descr="A person smiling for the camera&#10;&#10;Description automatically generated with medium confidence">
              <a:extLst>
                <a:ext uri="{FF2B5EF4-FFF2-40B4-BE49-F238E27FC236}">
                  <a16:creationId xmlns:a16="http://schemas.microsoft.com/office/drawing/2014/main" id="{820A3908-5E35-625A-9EB6-2EE75033C9E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31090" t="13694" r="24681" b="23367"/>
            <a:stretch/>
          </p:blipFill>
          <p:spPr>
            <a:xfrm>
              <a:off x="2976278" y="4592950"/>
              <a:ext cx="255866" cy="364106"/>
            </a:xfrm>
            <a:prstGeom prst="rect">
              <a:avLst/>
            </a:prstGeom>
          </p:spPr>
        </p:pic>
        <p:pic>
          <p:nvPicPr>
            <p:cNvPr id="11" name="Picture 10" descr="A person smiling at the camera&#10;&#10;Description automatically generated with low confidence">
              <a:extLst>
                <a:ext uri="{FF2B5EF4-FFF2-40B4-BE49-F238E27FC236}">
                  <a16:creationId xmlns:a16="http://schemas.microsoft.com/office/drawing/2014/main" id="{0BC94D95-CCBC-2C62-ABA8-FC2840211672}"/>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0990" t="24207" r="27998" b="22428"/>
            <a:stretch/>
          </p:blipFill>
          <p:spPr>
            <a:xfrm>
              <a:off x="2959094" y="5762522"/>
              <a:ext cx="370032" cy="481492"/>
            </a:xfrm>
            <a:prstGeom prst="rect">
              <a:avLst/>
            </a:prstGeom>
          </p:spPr>
        </p:pic>
        <p:pic>
          <p:nvPicPr>
            <p:cNvPr id="12" name="Picture 11" descr="A person with red hair&#10;&#10;Description automatically generated with low confidence">
              <a:extLst>
                <a:ext uri="{FF2B5EF4-FFF2-40B4-BE49-F238E27FC236}">
                  <a16:creationId xmlns:a16="http://schemas.microsoft.com/office/drawing/2014/main" id="{B7C45F79-4118-F574-4FD3-06B0C84A0DFA}"/>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9023" t="18203" r="23889" b="25077"/>
            <a:stretch/>
          </p:blipFill>
          <p:spPr>
            <a:xfrm>
              <a:off x="2952747" y="5178272"/>
              <a:ext cx="376379" cy="453379"/>
            </a:xfrm>
            <a:prstGeom prst="rect">
              <a:avLst/>
            </a:prstGeom>
          </p:spPr>
        </p:pic>
        <p:cxnSp>
          <p:nvCxnSpPr>
            <p:cNvPr id="19" name="Straight Arrow Connector 18">
              <a:extLst>
                <a:ext uri="{FF2B5EF4-FFF2-40B4-BE49-F238E27FC236}">
                  <a16:creationId xmlns:a16="http://schemas.microsoft.com/office/drawing/2014/main" id="{06E13B1B-0BD8-3560-1AD9-349748BA12AD}"/>
                </a:ext>
              </a:extLst>
            </p:cNvPr>
            <p:cNvCxnSpPr>
              <a:cxnSpLocks/>
            </p:cNvCxnSpPr>
            <p:nvPr/>
          </p:nvCxnSpPr>
          <p:spPr>
            <a:xfrm>
              <a:off x="1763527" y="4239869"/>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5A1390F-9CD0-58D4-B419-0701EB96FEB3}"/>
                </a:ext>
              </a:extLst>
            </p:cNvPr>
            <p:cNvCxnSpPr>
              <a:cxnSpLocks/>
            </p:cNvCxnSpPr>
            <p:nvPr/>
          </p:nvCxnSpPr>
          <p:spPr>
            <a:xfrm>
              <a:off x="1763527" y="4828952"/>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2BE09D3-FEBA-726E-305B-2571F4B74704}"/>
                </a:ext>
              </a:extLst>
            </p:cNvPr>
            <p:cNvCxnSpPr>
              <a:cxnSpLocks/>
            </p:cNvCxnSpPr>
            <p:nvPr/>
          </p:nvCxnSpPr>
          <p:spPr>
            <a:xfrm>
              <a:off x="1727354" y="5446564"/>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5E29DC7-7FDC-2495-6436-AA6BD9B8E8BF}"/>
                </a:ext>
              </a:extLst>
            </p:cNvPr>
            <p:cNvCxnSpPr>
              <a:cxnSpLocks/>
            </p:cNvCxnSpPr>
            <p:nvPr/>
          </p:nvCxnSpPr>
          <p:spPr>
            <a:xfrm>
              <a:off x="1727353" y="5968283"/>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15F78A18-A6B9-5340-FF19-CC435A503191}"/>
              </a:ext>
            </a:extLst>
          </p:cNvPr>
          <p:cNvSpPr txBox="1"/>
          <p:nvPr/>
        </p:nvSpPr>
        <p:spPr>
          <a:xfrm>
            <a:off x="4979110" y="3121828"/>
            <a:ext cx="1684354" cy="1015663"/>
          </a:xfrm>
          <a:prstGeom prst="rect">
            <a:avLst/>
          </a:prstGeom>
          <a:noFill/>
        </p:spPr>
        <p:txBody>
          <a:bodyPr wrap="square" rtlCol="0">
            <a:spAutoFit/>
          </a:bodyPr>
          <a:lstStyle/>
          <a:p>
            <a:r>
              <a:rPr lang="en-IN" sz="1000" dirty="0"/>
              <a:t>► Unstructured dimension of cropped images to structured image dimension</a:t>
            </a:r>
          </a:p>
          <a:p>
            <a:r>
              <a:rPr lang="en-IN" sz="1000" dirty="0"/>
              <a:t>► OpenCV resize module to make structure</a:t>
            </a:r>
          </a:p>
        </p:txBody>
      </p:sp>
      <p:pic>
        <p:nvPicPr>
          <p:cNvPr id="37" name="Picture 36" descr="A picture containing person, person, hairpiece&#10;&#10;Description automatically generated">
            <a:extLst>
              <a:ext uri="{FF2B5EF4-FFF2-40B4-BE49-F238E27FC236}">
                <a16:creationId xmlns:a16="http://schemas.microsoft.com/office/drawing/2014/main" id="{1B61903A-6E8A-7708-5E71-4B266552E067}"/>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7871" t="16542" r="25909" b="29020"/>
          <a:stretch/>
        </p:blipFill>
        <p:spPr>
          <a:xfrm>
            <a:off x="5150477" y="4235159"/>
            <a:ext cx="255866" cy="301348"/>
          </a:xfrm>
          <a:prstGeom prst="rect">
            <a:avLst/>
          </a:prstGeom>
        </p:spPr>
      </p:pic>
      <p:grpSp>
        <p:nvGrpSpPr>
          <p:cNvPr id="53" name="Group 52">
            <a:extLst>
              <a:ext uri="{FF2B5EF4-FFF2-40B4-BE49-F238E27FC236}">
                <a16:creationId xmlns:a16="http://schemas.microsoft.com/office/drawing/2014/main" id="{770DE93E-7926-C240-5DF3-4EACF6ED2096}"/>
              </a:ext>
            </a:extLst>
          </p:cNvPr>
          <p:cNvGrpSpPr/>
          <p:nvPr/>
        </p:nvGrpSpPr>
        <p:grpSpPr>
          <a:xfrm>
            <a:off x="4073940" y="4392408"/>
            <a:ext cx="1344400" cy="1889032"/>
            <a:chOff x="4073940" y="4392408"/>
            <a:chExt cx="1344400" cy="1889032"/>
          </a:xfrm>
        </p:grpSpPr>
        <p:pic>
          <p:nvPicPr>
            <p:cNvPr id="38" name="Picture 37" descr="A person smiling for the camera&#10;&#10;Description automatically generated with medium confidence">
              <a:extLst>
                <a:ext uri="{FF2B5EF4-FFF2-40B4-BE49-F238E27FC236}">
                  <a16:creationId xmlns:a16="http://schemas.microsoft.com/office/drawing/2014/main" id="{EA3EA1AC-98BB-422E-1887-AD79DCDDFBE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31090" t="13694" r="24681" b="23367"/>
            <a:stretch/>
          </p:blipFill>
          <p:spPr>
            <a:xfrm>
              <a:off x="5150477" y="4836296"/>
              <a:ext cx="267863" cy="298879"/>
            </a:xfrm>
            <a:prstGeom prst="rect">
              <a:avLst/>
            </a:prstGeom>
          </p:spPr>
        </p:pic>
        <p:pic>
          <p:nvPicPr>
            <p:cNvPr id="39" name="Picture 38" descr="A person with red hair&#10;&#10;Description automatically generated with low confidence">
              <a:extLst>
                <a:ext uri="{FF2B5EF4-FFF2-40B4-BE49-F238E27FC236}">
                  <a16:creationId xmlns:a16="http://schemas.microsoft.com/office/drawing/2014/main" id="{272120DC-D691-9FC9-2CB5-E5CD89AEE1F8}"/>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9023" t="18203" r="23889" b="25077"/>
            <a:stretch/>
          </p:blipFill>
          <p:spPr>
            <a:xfrm>
              <a:off x="5150477" y="5433406"/>
              <a:ext cx="255867" cy="308213"/>
            </a:xfrm>
            <a:prstGeom prst="rect">
              <a:avLst/>
            </a:prstGeom>
          </p:spPr>
        </p:pic>
        <p:pic>
          <p:nvPicPr>
            <p:cNvPr id="40" name="Picture 39" descr="A person smiling at the camera&#10;&#10;Description automatically generated with low confidence">
              <a:extLst>
                <a:ext uri="{FF2B5EF4-FFF2-40B4-BE49-F238E27FC236}">
                  <a16:creationId xmlns:a16="http://schemas.microsoft.com/office/drawing/2014/main" id="{4CEA2AF7-6EC5-B06C-5E81-B15E90C52C26}"/>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30990" t="24207" r="27998" b="22428"/>
            <a:stretch/>
          </p:blipFill>
          <p:spPr>
            <a:xfrm>
              <a:off x="5132481" y="5960203"/>
              <a:ext cx="267863" cy="321237"/>
            </a:xfrm>
            <a:prstGeom prst="rect">
              <a:avLst/>
            </a:prstGeom>
          </p:spPr>
        </p:pic>
        <p:cxnSp>
          <p:nvCxnSpPr>
            <p:cNvPr id="45" name="Straight Arrow Connector 44">
              <a:extLst>
                <a:ext uri="{FF2B5EF4-FFF2-40B4-BE49-F238E27FC236}">
                  <a16:creationId xmlns:a16="http://schemas.microsoft.com/office/drawing/2014/main" id="{4F1EB219-43E1-142A-663A-1187ACC5FF0C}"/>
                </a:ext>
              </a:extLst>
            </p:cNvPr>
            <p:cNvCxnSpPr>
              <a:cxnSpLocks/>
            </p:cNvCxnSpPr>
            <p:nvPr/>
          </p:nvCxnSpPr>
          <p:spPr>
            <a:xfrm>
              <a:off x="4110114" y="4392408"/>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93DB0AA-28C4-7D8E-9361-A1053482347F}"/>
                </a:ext>
              </a:extLst>
            </p:cNvPr>
            <p:cNvCxnSpPr>
              <a:cxnSpLocks/>
            </p:cNvCxnSpPr>
            <p:nvPr/>
          </p:nvCxnSpPr>
          <p:spPr>
            <a:xfrm>
              <a:off x="4110114" y="4981491"/>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7EFE44B-4B18-200C-23DE-F958BE78EC80}"/>
                </a:ext>
              </a:extLst>
            </p:cNvPr>
            <p:cNvCxnSpPr>
              <a:cxnSpLocks/>
            </p:cNvCxnSpPr>
            <p:nvPr/>
          </p:nvCxnSpPr>
          <p:spPr>
            <a:xfrm>
              <a:off x="4073941" y="5599103"/>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95759B2-7D72-57EB-AE7E-82ADC7581AB3}"/>
                </a:ext>
              </a:extLst>
            </p:cNvPr>
            <p:cNvCxnSpPr>
              <a:cxnSpLocks/>
            </p:cNvCxnSpPr>
            <p:nvPr/>
          </p:nvCxnSpPr>
          <p:spPr>
            <a:xfrm>
              <a:off x="4073940" y="6120822"/>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8833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9D30-30BC-0669-BE5B-6441D7F2D3F3}"/>
              </a:ext>
            </a:extLst>
          </p:cNvPr>
          <p:cNvSpPr>
            <a:spLocks noGrp="1"/>
          </p:cNvSpPr>
          <p:nvPr>
            <p:ph type="title"/>
          </p:nvPr>
        </p:nvSpPr>
        <p:spPr>
          <a:xfrm>
            <a:off x="608426" y="52076"/>
            <a:ext cx="11659774" cy="677108"/>
          </a:xfrm>
        </p:spPr>
        <p:txBody>
          <a:bodyPr/>
          <a:lstStyle/>
          <a:p>
            <a:r>
              <a:rPr lang="en-US" dirty="0"/>
              <a:t>2.</a:t>
            </a:r>
            <a:r>
              <a:rPr lang="en-US" b="0" i="0" dirty="0">
                <a:solidFill>
                  <a:srgbClr val="374151"/>
                </a:solidFill>
                <a:effectLst/>
                <a:latin typeface="Söhne"/>
              </a:rPr>
              <a:t> </a:t>
            </a:r>
            <a:r>
              <a:rPr lang="en-US" dirty="0">
                <a:solidFill>
                  <a:srgbClr val="374151"/>
                </a:solidFill>
                <a:latin typeface="Söhne"/>
              </a:rPr>
              <a:t>Training flow</a:t>
            </a:r>
            <a:endParaRPr lang="en-US" dirty="0"/>
          </a:p>
        </p:txBody>
      </p:sp>
      <p:sp>
        <p:nvSpPr>
          <p:cNvPr id="3" name="Content Placeholder 2">
            <a:extLst>
              <a:ext uri="{FF2B5EF4-FFF2-40B4-BE49-F238E27FC236}">
                <a16:creationId xmlns:a16="http://schemas.microsoft.com/office/drawing/2014/main" id="{3571F97D-25AE-797B-5213-203F7623C374}"/>
              </a:ext>
            </a:extLst>
          </p:cNvPr>
          <p:cNvSpPr>
            <a:spLocks noGrp="1"/>
          </p:cNvSpPr>
          <p:nvPr>
            <p:ph sz="half" idx="2"/>
          </p:nvPr>
        </p:nvSpPr>
        <p:spPr>
          <a:xfrm>
            <a:off x="608426" y="939160"/>
            <a:ext cx="5303520" cy="369332"/>
          </a:xfrm>
        </p:spPr>
        <p:txBody>
          <a:bodyPr/>
          <a:lstStyle/>
          <a:p>
            <a:r>
              <a:rPr lang="en-US" dirty="0"/>
              <a:t>Data processing</a:t>
            </a:r>
          </a:p>
        </p:txBody>
      </p:sp>
      <p:grpSp>
        <p:nvGrpSpPr>
          <p:cNvPr id="5" name="Group 4">
            <a:extLst>
              <a:ext uri="{FF2B5EF4-FFF2-40B4-BE49-F238E27FC236}">
                <a16:creationId xmlns:a16="http://schemas.microsoft.com/office/drawing/2014/main" id="{292F452B-486D-685D-3A2A-FBF1075B9847}"/>
              </a:ext>
            </a:extLst>
          </p:cNvPr>
          <p:cNvGrpSpPr/>
          <p:nvPr/>
        </p:nvGrpSpPr>
        <p:grpSpPr>
          <a:xfrm>
            <a:off x="694354" y="2894274"/>
            <a:ext cx="1171113" cy="1069451"/>
            <a:chOff x="838200" y="1997476"/>
            <a:chExt cx="1171113" cy="1069451"/>
          </a:xfrm>
          <a:solidFill>
            <a:schemeClr val="bg1">
              <a:lumMod val="95000"/>
            </a:schemeClr>
          </a:solidFill>
        </p:grpSpPr>
        <p:sp>
          <p:nvSpPr>
            <p:cNvPr id="6" name="Rectangle 5">
              <a:extLst>
                <a:ext uri="{FF2B5EF4-FFF2-40B4-BE49-F238E27FC236}">
                  <a16:creationId xmlns:a16="http://schemas.microsoft.com/office/drawing/2014/main" id="{7F9711A8-3E7E-AF74-4FEA-6FFAA98E6C68}"/>
                </a:ext>
              </a:extLst>
            </p:cNvPr>
            <p:cNvSpPr/>
            <p:nvPr/>
          </p:nvSpPr>
          <p:spPr>
            <a:xfrm>
              <a:off x="838200" y="1997476"/>
              <a:ext cx="910701" cy="84455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FAA31E0-38AD-650C-AC07-5EA1C097EF6F}"/>
                </a:ext>
              </a:extLst>
            </p:cNvPr>
            <p:cNvSpPr/>
            <p:nvPr/>
          </p:nvSpPr>
          <p:spPr>
            <a:xfrm>
              <a:off x="946212" y="2069977"/>
              <a:ext cx="910701" cy="84455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05FA2E19-3B93-E609-740F-C22FF24964C0}"/>
                </a:ext>
              </a:extLst>
            </p:cNvPr>
            <p:cNvSpPr/>
            <p:nvPr/>
          </p:nvSpPr>
          <p:spPr>
            <a:xfrm>
              <a:off x="1098612" y="2222377"/>
              <a:ext cx="910701" cy="84455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D72159F7-76C8-9EB1-F27E-34996FE88723}"/>
              </a:ext>
            </a:extLst>
          </p:cNvPr>
          <p:cNvSpPr/>
          <p:nvPr/>
        </p:nvSpPr>
        <p:spPr>
          <a:xfrm>
            <a:off x="2542759" y="2969427"/>
            <a:ext cx="1251751" cy="99429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Detect Face</a:t>
            </a:r>
          </a:p>
        </p:txBody>
      </p:sp>
      <p:sp>
        <p:nvSpPr>
          <p:cNvPr id="10" name="Rectangle 9">
            <a:extLst>
              <a:ext uri="{FF2B5EF4-FFF2-40B4-BE49-F238E27FC236}">
                <a16:creationId xmlns:a16="http://schemas.microsoft.com/office/drawing/2014/main" id="{B95C91B5-845B-4FF7-5E1C-FC42DB3507D0}"/>
              </a:ext>
            </a:extLst>
          </p:cNvPr>
          <p:cNvSpPr/>
          <p:nvPr/>
        </p:nvSpPr>
        <p:spPr>
          <a:xfrm>
            <a:off x="4236545" y="2969427"/>
            <a:ext cx="1330542" cy="994298"/>
          </a:xfrm>
          <a:prstGeom prst="rect">
            <a:avLst/>
          </a:prstGeom>
          <a:solidFill>
            <a:srgbClr val="214E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Structure Images</a:t>
            </a:r>
          </a:p>
          <a:p>
            <a:pPr algn="ctr"/>
            <a:r>
              <a:rPr lang="en-IN" sz="1400" dirty="0"/>
              <a:t>&amp; Labelling</a:t>
            </a:r>
          </a:p>
        </p:txBody>
      </p:sp>
      <p:cxnSp>
        <p:nvCxnSpPr>
          <p:cNvPr id="11" name="Straight Arrow Connector 10">
            <a:extLst>
              <a:ext uri="{FF2B5EF4-FFF2-40B4-BE49-F238E27FC236}">
                <a16:creationId xmlns:a16="http://schemas.microsoft.com/office/drawing/2014/main" id="{27BA1CC7-82BE-19AA-FA8D-0E8BB0C33C05}"/>
              </a:ext>
            </a:extLst>
          </p:cNvPr>
          <p:cNvCxnSpPr/>
          <p:nvPr/>
        </p:nvCxnSpPr>
        <p:spPr>
          <a:xfrm>
            <a:off x="2048939" y="3544970"/>
            <a:ext cx="355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305A2E1-155F-086C-B264-39706501E0A5}"/>
              </a:ext>
            </a:extLst>
          </p:cNvPr>
          <p:cNvCxnSpPr/>
          <p:nvPr/>
        </p:nvCxnSpPr>
        <p:spPr>
          <a:xfrm>
            <a:off x="3794510" y="3537572"/>
            <a:ext cx="355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8B45B14-B09B-4ED7-89CF-A335B41FCB32}"/>
              </a:ext>
            </a:extLst>
          </p:cNvPr>
          <p:cNvSpPr txBox="1"/>
          <p:nvPr/>
        </p:nvSpPr>
        <p:spPr>
          <a:xfrm>
            <a:off x="2465263" y="4068106"/>
            <a:ext cx="1684354" cy="707886"/>
          </a:xfrm>
          <a:prstGeom prst="rect">
            <a:avLst/>
          </a:prstGeom>
          <a:noFill/>
        </p:spPr>
        <p:txBody>
          <a:bodyPr wrap="square" rtlCol="0">
            <a:spAutoFit/>
          </a:bodyPr>
          <a:lstStyle/>
          <a:p>
            <a:r>
              <a:rPr lang="en-IN" sz="1000" dirty="0"/>
              <a:t>► Detect Faces using</a:t>
            </a:r>
          </a:p>
          <a:p>
            <a:r>
              <a:rPr lang="en-IN" sz="1000" dirty="0"/>
              <a:t> </a:t>
            </a:r>
            <a:r>
              <a:rPr lang="en-IN" sz="1000" i="1" dirty="0" err="1"/>
              <a:t>Haar</a:t>
            </a:r>
            <a:r>
              <a:rPr lang="en-IN" sz="1000" i="1" dirty="0"/>
              <a:t> Cascade Classifier</a:t>
            </a:r>
          </a:p>
          <a:p>
            <a:r>
              <a:rPr lang="en-IN" sz="1000" dirty="0"/>
              <a:t>► Crop Faces from Images</a:t>
            </a:r>
          </a:p>
          <a:p>
            <a:r>
              <a:rPr lang="en-IN" sz="1000" dirty="0"/>
              <a:t>► Label Each Image</a:t>
            </a:r>
          </a:p>
        </p:txBody>
      </p:sp>
      <p:sp>
        <p:nvSpPr>
          <p:cNvPr id="14" name="TextBox 13">
            <a:extLst>
              <a:ext uri="{FF2B5EF4-FFF2-40B4-BE49-F238E27FC236}">
                <a16:creationId xmlns:a16="http://schemas.microsoft.com/office/drawing/2014/main" id="{FD126B37-723D-6E3E-EBCF-A2B9CAC269A0}"/>
              </a:ext>
            </a:extLst>
          </p:cNvPr>
          <p:cNvSpPr txBox="1"/>
          <p:nvPr/>
        </p:nvSpPr>
        <p:spPr>
          <a:xfrm>
            <a:off x="4181798" y="4068106"/>
            <a:ext cx="1684354" cy="1015663"/>
          </a:xfrm>
          <a:prstGeom prst="rect">
            <a:avLst/>
          </a:prstGeom>
          <a:noFill/>
        </p:spPr>
        <p:txBody>
          <a:bodyPr wrap="square" rtlCol="0">
            <a:spAutoFit/>
          </a:bodyPr>
          <a:lstStyle/>
          <a:p>
            <a:r>
              <a:rPr lang="en-IN" sz="1000" dirty="0"/>
              <a:t>► Unstructured dimension of cropped images to structured image dimension</a:t>
            </a:r>
          </a:p>
          <a:p>
            <a:r>
              <a:rPr lang="en-IN" sz="1000" dirty="0"/>
              <a:t>► OpenCV resize module to make structure</a:t>
            </a:r>
          </a:p>
        </p:txBody>
      </p:sp>
      <p:sp>
        <p:nvSpPr>
          <p:cNvPr id="15" name="TextBox 14">
            <a:extLst>
              <a:ext uri="{FF2B5EF4-FFF2-40B4-BE49-F238E27FC236}">
                <a16:creationId xmlns:a16="http://schemas.microsoft.com/office/drawing/2014/main" id="{621B8688-7ACE-FB3E-E04E-E66698C593A3}"/>
              </a:ext>
            </a:extLst>
          </p:cNvPr>
          <p:cNvSpPr txBox="1"/>
          <p:nvPr/>
        </p:nvSpPr>
        <p:spPr>
          <a:xfrm>
            <a:off x="738742" y="2520618"/>
            <a:ext cx="1160664" cy="276999"/>
          </a:xfrm>
          <a:prstGeom prst="rect">
            <a:avLst/>
          </a:prstGeom>
          <a:noFill/>
        </p:spPr>
        <p:txBody>
          <a:bodyPr wrap="square" rtlCol="0">
            <a:spAutoFit/>
          </a:bodyPr>
          <a:lstStyle/>
          <a:p>
            <a:r>
              <a:rPr lang="en-IN" sz="1200" b="1" dirty="0"/>
              <a:t>Images Data</a:t>
            </a:r>
          </a:p>
        </p:txBody>
      </p:sp>
      <p:cxnSp>
        <p:nvCxnSpPr>
          <p:cNvPr id="16" name="Straight Connector 15">
            <a:extLst>
              <a:ext uri="{FF2B5EF4-FFF2-40B4-BE49-F238E27FC236}">
                <a16:creationId xmlns:a16="http://schemas.microsoft.com/office/drawing/2014/main" id="{ECF4713E-217B-3850-6184-F8925ACA944C}"/>
              </a:ext>
            </a:extLst>
          </p:cNvPr>
          <p:cNvCxnSpPr/>
          <p:nvPr/>
        </p:nvCxnSpPr>
        <p:spPr>
          <a:xfrm>
            <a:off x="6232124" y="1364480"/>
            <a:ext cx="0" cy="4893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A7FC1C-555E-EF1B-F9A1-83283DCBB9EA}"/>
              </a:ext>
            </a:extLst>
          </p:cNvPr>
          <p:cNvSpPr txBox="1"/>
          <p:nvPr/>
        </p:nvSpPr>
        <p:spPr>
          <a:xfrm>
            <a:off x="6964457" y="3316549"/>
            <a:ext cx="4389343" cy="369332"/>
          </a:xfrm>
          <a:prstGeom prst="rect">
            <a:avLst/>
          </a:prstGeom>
          <a:noFill/>
        </p:spPr>
        <p:txBody>
          <a:bodyPr wrap="none" rtlCol="0">
            <a:spAutoFit/>
          </a:bodyPr>
          <a:lstStyle/>
          <a:p>
            <a:r>
              <a:rPr lang="en-IN" dirty="0"/>
              <a:t>Idea is to convert all images into same size</a:t>
            </a:r>
          </a:p>
        </p:txBody>
      </p:sp>
    </p:spTree>
    <p:extLst>
      <p:ext uri="{BB962C8B-B14F-4D97-AF65-F5344CB8AC3E}">
        <p14:creationId xmlns:p14="http://schemas.microsoft.com/office/powerpoint/2010/main" val="314498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9D30-30BC-0669-BE5B-6441D7F2D3F3}"/>
              </a:ext>
            </a:extLst>
          </p:cNvPr>
          <p:cNvSpPr>
            <a:spLocks noGrp="1"/>
          </p:cNvSpPr>
          <p:nvPr>
            <p:ph type="title"/>
          </p:nvPr>
        </p:nvSpPr>
        <p:spPr>
          <a:xfrm>
            <a:off x="608426" y="52076"/>
            <a:ext cx="11659774" cy="677108"/>
          </a:xfrm>
        </p:spPr>
        <p:txBody>
          <a:bodyPr/>
          <a:lstStyle/>
          <a:p>
            <a:r>
              <a:rPr lang="en-US" dirty="0"/>
              <a:t>2.</a:t>
            </a:r>
            <a:r>
              <a:rPr lang="en-US" b="0" i="0" dirty="0">
                <a:solidFill>
                  <a:srgbClr val="374151"/>
                </a:solidFill>
                <a:effectLst/>
                <a:latin typeface="Söhne"/>
              </a:rPr>
              <a:t> </a:t>
            </a:r>
            <a:r>
              <a:rPr lang="en-US" dirty="0">
                <a:solidFill>
                  <a:srgbClr val="374151"/>
                </a:solidFill>
                <a:latin typeface="Söhne"/>
              </a:rPr>
              <a:t>Training flow</a:t>
            </a:r>
            <a:endParaRPr lang="en-US" dirty="0"/>
          </a:p>
        </p:txBody>
      </p:sp>
      <p:sp>
        <p:nvSpPr>
          <p:cNvPr id="3" name="Content Placeholder 2">
            <a:extLst>
              <a:ext uri="{FF2B5EF4-FFF2-40B4-BE49-F238E27FC236}">
                <a16:creationId xmlns:a16="http://schemas.microsoft.com/office/drawing/2014/main" id="{3571F97D-25AE-797B-5213-203F7623C374}"/>
              </a:ext>
            </a:extLst>
          </p:cNvPr>
          <p:cNvSpPr>
            <a:spLocks noGrp="1"/>
          </p:cNvSpPr>
          <p:nvPr>
            <p:ph sz="half" idx="2"/>
          </p:nvPr>
        </p:nvSpPr>
        <p:spPr>
          <a:xfrm>
            <a:off x="608426" y="939160"/>
            <a:ext cx="5303520" cy="369332"/>
          </a:xfrm>
        </p:spPr>
        <p:txBody>
          <a:bodyPr/>
          <a:lstStyle/>
          <a:p>
            <a:r>
              <a:rPr lang="en-US" dirty="0"/>
              <a:t>Data processing</a:t>
            </a:r>
          </a:p>
        </p:txBody>
      </p:sp>
      <p:pic>
        <p:nvPicPr>
          <p:cNvPr id="19" name="Picture 18" descr="A close up of a person&#10;&#10;Description automatically generated">
            <a:extLst>
              <a:ext uri="{FF2B5EF4-FFF2-40B4-BE49-F238E27FC236}">
                <a16:creationId xmlns:a16="http://schemas.microsoft.com/office/drawing/2014/main" id="{35675365-95F1-44DE-1670-D54F37883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760" y="2043901"/>
            <a:ext cx="1297053" cy="1297053"/>
          </a:xfrm>
          <a:prstGeom prst="rect">
            <a:avLst/>
          </a:prstGeom>
        </p:spPr>
      </p:pic>
      <p:pic>
        <p:nvPicPr>
          <p:cNvPr id="20" name="Picture 19" descr="A close up of a person&#10;&#10;Description automatically generated with medium confidence">
            <a:extLst>
              <a:ext uri="{FF2B5EF4-FFF2-40B4-BE49-F238E27FC236}">
                <a16:creationId xmlns:a16="http://schemas.microsoft.com/office/drawing/2014/main" id="{2284AA5E-6EB8-507F-3A40-821A5A326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712" y="4085061"/>
            <a:ext cx="1162050" cy="1162050"/>
          </a:xfrm>
          <a:prstGeom prst="rect">
            <a:avLst/>
          </a:prstGeom>
        </p:spPr>
      </p:pic>
      <p:pic>
        <p:nvPicPr>
          <p:cNvPr id="21" name="Picture 20" descr="A close up of a person&#10;&#10;Description automatically generated with low confidence">
            <a:extLst>
              <a:ext uri="{FF2B5EF4-FFF2-40B4-BE49-F238E27FC236}">
                <a16:creationId xmlns:a16="http://schemas.microsoft.com/office/drawing/2014/main" id="{71EDDEEC-9596-0756-F4A7-3B6FE634B8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9109" y="4140294"/>
            <a:ext cx="771525" cy="771525"/>
          </a:xfrm>
          <a:prstGeom prst="rect">
            <a:avLst/>
          </a:prstGeom>
        </p:spPr>
      </p:pic>
      <p:pic>
        <p:nvPicPr>
          <p:cNvPr id="22" name="Picture 21" descr="A picture containing text, person, smiling, posing&#10;&#10;Description automatically generated">
            <a:extLst>
              <a:ext uri="{FF2B5EF4-FFF2-40B4-BE49-F238E27FC236}">
                <a16:creationId xmlns:a16="http://schemas.microsoft.com/office/drawing/2014/main" id="{EC9C4B93-CA55-5637-2CED-A7102EA3E8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6608" y="4140294"/>
            <a:ext cx="514350" cy="514350"/>
          </a:xfrm>
          <a:prstGeom prst="rect">
            <a:avLst/>
          </a:prstGeom>
        </p:spPr>
      </p:pic>
      <p:pic>
        <p:nvPicPr>
          <p:cNvPr id="23" name="Picture 22" descr="A person with blonde hair&#10;&#10;Description automatically generated with medium confidence">
            <a:extLst>
              <a:ext uri="{FF2B5EF4-FFF2-40B4-BE49-F238E27FC236}">
                <a16:creationId xmlns:a16="http://schemas.microsoft.com/office/drawing/2014/main" id="{8509CFF0-EE8C-4CDF-7E59-8BFC833022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187" y="2084859"/>
            <a:ext cx="1601883" cy="1601883"/>
          </a:xfrm>
          <a:prstGeom prst="rect">
            <a:avLst/>
          </a:prstGeom>
        </p:spPr>
      </p:pic>
      <p:pic>
        <p:nvPicPr>
          <p:cNvPr id="24" name="Picture 23" descr="A person with blonde hair&#10;&#10;Description automatically generated with medium confidence">
            <a:extLst>
              <a:ext uri="{FF2B5EF4-FFF2-40B4-BE49-F238E27FC236}">
                <a16:creationId xmlns:a16="http://schemas.microsoft.com/office/drawing/2014/main" id="{B1218E87-197A-D849-7224-FAC3284228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5861" y="2201014"/>
            <a:ext cx="993785" cy="993785"/>
          </a:xfrm>
          <a:prstGeom prst="rect">
            <a:avLst/>
          </a:prstGeom>
        </p:spPr>
      </p:pic>
      <p:pic>
        <p:nvPicPr>
          <p:cNvPr id="25" name="Picture 24" descr="A close up of a person&#10;&#10;Description automatically generated">
            <a:extLst>
              <a:ext uri="{FF2B5EF4-FFF2-40B4-BE49-F238E27FC236}">
                <a16:creationId xmlns:a16="http://schemas.microsoft.com/office/drawing/2014/main" id="{6B6D5E6E-F468-B9AC-0004-8FF93EA7002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87864" y="2195534"/>
            <a:ext cx="993785" cy="993785"/>
          </a:xfrm>
          <a:prstGeom prst="rect">
            <a:avLst/>
          </a:prstGeom>
        </p:spPr>
      </p:pic>
      <p:pic>
        <p:nvPicPr>
          <p:cNvPr id="26" name="Picture 25" descr="A close up of a person&#10;&#10;Description automatically generated with medium confidence">
            <a:extLst>
              <a:ext uri="{FF2B5EF4-FFF2-40B4-BE49-F238E27FC236}">
                <a16:creationId xmlns:a16="http://schemas.microsoft.com/office/drawing/2014/main" id="{654BCAEC-C98A-0BCA-E829-E91269AED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2259" y="3663202"/>
            <a:ext cx="993785" cy="993785"/>
          </a:xfrm>
          <a:prstGeom prst="rect">
            <a:avLst/>
          </a:prstGeom>
        </p:spPr>
      </p:pic>
      <p:pic>
        <p:nvPicPr>
          <p:cNvPr id="27" name="Picture 26" descr="A close up of a person&#10;&#10;Description automatically generated with low confidence">
            <a:extLst>
              <a:ext uri="{FF2B5EF4-FFF2-40B4-BE49-F238E27FC236}">
                <a16:creationId xmlns:a16="http://schemas.microsoft.com/office/drawing/2014/main" id="{F524837C-BB46-CA79-E834-64B137C8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5614" y="3668682"/>
            <a:ext cx="999338" cy="999338"/>
          </a:xfrm>
          <a:prstGeom prst="rect">
            <a:avLst/>
          </a:prstGeom>
        </p:spPr>
      </p:pic>
      <p:pic>
        <p:nvPicPr>
          <p:cNvPr id="28" name="Picture 27" descr="A picture containing text, person, smiling, posing&#10;&#10;Description automatically generated">
            <a:extLst>
              <a:ext uri="{FF2B5EF4-FFF2-40B4-BE49-F238E27FC236}">
                <a16:creationId xmlns:a16="http://schemas.microsoft.com/office/drawing/2014/main" id="{A7B76CD2-C109-85D6-7323-BB17DEF386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4261" y="3698506"/>
            <a:ext cx="1004891" cy="1004891"/>
          </a:xfrm>
          <a:prstGeom prst="rect">
            <a:avLst/>
          </a:prstGeom>
        </p:spPr>
      </p:pic>
      <p:grpSp>
        <p:nvGrpSpPr>
          <p:cNvPr id="29" name="Group 28">
            <a:extLst>
              <a:ext uri="{FF2B5EF4-FFF2-40B4-BE49-F238E27FC236}">
                <a16:creationId xmlns:a16="http://schemas.microsoft.com/office/drawing/2014/main" id="{30079A95-731B-A964-230F-505D048C6D4A}"/>
              </a:ext>
            </a:extLst>
          </p:cNvPr>
          <p:cNvGrpSpPr/>
          <p:nvPr/>
        </p:nvGrpSpPr>
        <p:grpSpPr>
          <a:xfrm>
            <a:off x="6913201" y="1791560"/>
            <a:ext cx="1401957" cy="1390145"/>
            <a:chOff x="6913201" y="1791560"/>
            <a:chExt cx="1401957" cy="1390145"/>
          </a:xfrm>
        </p:grpSpPr>
        <p:grpSp>
          <p:nvGrpSpPr>
            <p:cNvPr id="30" name="Group 29">
              <a:extLst>
                <a:ext uri="{FF2B5EF4-FFF2-40B4-BE49-F238E27FC236}">
                  <a16:creationId xmlns:a16="http://schemas.microsoft.com/office/drawing/2014/main" id="{F278109A-2202-6B78-A978-0B0E4E57DF18}"/>
                </a:ext>
              </a:extLst>
            </p:cNvPr>
            <p:cNvGrpSpPr/>
            <p:nvPr/>
          </p:nvGrpSpPr>
          <p:grpSpPr>
            <a:xfrm>
              <a:off x="7211690" y="2147525"/>
              <a:ext cx="1103468" cy="1034180"/>
              <a:chOff x="168676" y="1940767"/>
              <a:chExt cx="1883029" cy="1764792"/>
            </a:xfrm>
          </p:grpSpPr>
          <p:cxnSp>
            <p:nvCxnSpPr>
              <p:cNvPr id="33" name="Straight Arrow Connector 32">
                <a:extLst>
                  <a:ext uri="{FF2B5EF4-FFF2-40B4-BE49-F238E27FC236}">
                    <a16:creationId xmlns:a16="http://schemas.microsoft.com/office/drawing/2014/main" id="{58D25295-8D3D-9612-B6C4-0865026A5885}"/>
                  </a:ext>
                </a:extLst>
              </p:cNvPr>
              <p:cNvCxnSpPr>
                <a:cxnSpLocks/>
              </p:cNvCxnSpPr>
              <p:nvPr/>
            </p:nvCxnSpPr>
            <p:spPr>
              <a:xfrm>
                <a:off x="257175" y="1940767"/>
                <a:ext cx="1794530" cy="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90803DD-9C29-F7CA-1BDC-1549D11D5641}"/>
                  </a:ext>
                </a:extLst>
              </p:cNvPr>
              <p:cNvCxnSpPr>
                <a:cxnSpLocks/>
              </p:cNvCxnSpPr>
              <p:nvPr/>
            </p:nvCxnSpPr>
            <p:spPr>
              <a:xfrm>
                <a:off x="168676" y="2044947"/>
                <a:ext cx="0" cy="1660612"/>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F49B8FE-BD11-0ACC-2383-70D0DABCF33A}"/>
                    </a:ext>
                  </a:extLst>
                </p:cNvPr>
                <p:cNvSpPr txBox="1"/>
                <p:nvPr/>
              </p:nvSpPr>
              <p:spPr>
                <a:xfrm>
                  <a:off x="7562256" y="1791560"/>
                  <a:ext cx="3582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𝑤</m:t>
                        </m:r>
                      </m:oMath>
                    </m:oMathPara>
                  </a14:m>
                  <a:endParaRPr lang="en-IN" dirty="0"/>
                </a:p>
              </p:txBody>
            </p:sp>
          </mc:Choice>
          <mc:Fallback xmlns="">
            <p:sp>
              <p:nvSpPr>
                <p:cNvPr id="58" name="TextBox 57">
                  <a:extLst>
                    <a:ext uri="{FF2B5EF4-FFF2-40B4-BE49-F238E27FC236}">
                      <a16:creationId xmlns:a16="http://schemas.microsoft.com/office/drawing/2014/main" id="{52C5990F-4F6F-EC70-3A70-4F0B53DCD4B1}"/>
                    </a:ext>
                  </a:extLst>
                </p:cNvPr>
                <p:cNvSpPr txBox="1">
                  <a:spLocks noRot="1" noChangeAspect="1" noMove="1" noResize="1" noEditPoints="1" noAdjustHandles="1" noChangeArrowheads="1" noChangeShapeType="1" noTextEdit="1"/>
                </p:cNvSpPr>
                <p:nvPr/>
              </p:nvSpPr>
              <p:spPr>
                <a:xfrm>
                  <a:off x="7562256" y="1791560"/>
                  <a:ext cx="358240" cy="307777"/>
                </a:xfrm>
                <a:prstGeom prst="rect">
                  <a:avLst/>
                </a:prstGeom>
                <a:blipFill>
                  <a:blip r:embed="rId1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7DE8554-7CF6-32F6-AA9C-C14B1AD40D74}"/>
                    </a:ext>
                  </a:extLst>
                </p:cNvPr>
                <p:cNvSpPr txBox="1"/>
                <p:nvPr/>
              </p:nvSpPr>
              <p:spPr>
                <a:xfrm>
                  <a:off x="6913201" y="2538537"/>
                  <a:ext cx="3223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h</m:t>
                        </m:r>
                      </m:oMath>
                    </m:oMathPara>
                  </a14:m>
                  <a:endParaRPr lang="en-IN" sz="1400" dirty="0"/>
                </a:p>
              </p:txBody>
            </p:sp>
          </mc:Choice>
          <mc:Fallback xmlns="">
            <p:sp>
              <p:nvSpPr>
                <p:cNvPr id="59" name="TextBox 58">
                  <a:extLst>
                    <a:ext uri="{FF2B5EF4-FFF2-40B4-BE49-F238E27FC236}">
                      <a16:creationId xmlns:a16="http://schemas.microsoft.com/office/drawing/2014/main" id="{83107B59-EC6A-607C-9832-E8572A3F8B80}"/>
                    </a:ext>
                  </a:extLst>
                </p:cNvPr>
                <p:cNvSpPr txBox="1">
                  <a:spLocks noRot="1" noChangeAspect="1" noMove="1" noResize="1" noEditPoints="1" noAdjustHandles="1" noChangeArrowheads="1" noChangeShapeType="1" noTextEdit="1"/>
                </p:cNvSpPr>
                <p:nvPr/>
              </p:nvSpPr>
              <p:spPr>
                <a:xfrm>
                  <a:off x="6913201" y="2538537"/>
                  <a:ext cx="322396" cy="307777"/>
                </a:xfrm>
                <a:prstGeom prst="rect">
                  <a:avLst/>
                </a:prstGeom>
                <a:blipFill>
                  <a:blip r:embed="rId18"/>
                  <a:stretch>
                    <a:fillRect/>
                  </a:stretch>
                </a:blipFill>
              </p:spPr>
              <p:txBody>
                <a:bodyPr/>
                <a:lstStyle/>
                <a:p>
                  <a:r>
                    <a:rPr lang="en-IN">
                      <a:noFill/>
                    </a:rPr>
                    <a:t> </a:t>
                  </a:r>
                </a:p>
              </p:txBody>
            </p:sp>
          </mc:Fallback>
        </mc:AlternateContent>
      </p:grpSp>
      <p:grpSp>
        <p:nvGrpSpPr>
          <p:cNvPr id="35" name="Group 34">
            <a:extLst>
              <a:ext uri="{FF2B5EF4-FFF2-40B4-BE49-F238E27FC236}">
                <a16:creationId xmlns:a16="http://schemas.microsoft.com/office/drawing/2014/main" id="{FA979AB3-D935-6338-0F70-69C9A4295746}"/>
              </a:ext>
            </a:extLst>
          </p:cNvPr>
          <p:cNvGrpSpPr/>
          <p:nvPr/>
        </p:nvGrpSpPr>
        <p:grpSpPr>
          <a:xfrm>
            <a:off x="8329910" y="1793648"/>
            <a:ext cx="1401957" cy="1390145"/>
            <a:chOff x="6913201" y="1791560"/>
            <a:chExt cx="1401957" cy="1390145"/>
          </a:xfrm>
        </p:grpSpPr>
        <p:grpSp>
          <p:nvGrpSpPr>
            <p:cNvPr id="36" name="Group 35">
              <a:extLst>
                <a:ext uri="{FF2B5EF4-FFF2-40B4-BE49-F238E27FC236}">
                  <a16:creationId xmlns:a16="http://schemas.microsoft.com/office/drawing/2014/main" id="{1AE087E7-D816-BF28-E223-DBA13FEADECC}"/>
                </a:ext>
              </a:extLst>
            </p:cNvPr>
            <p:cNvGrpSpPr/>
            <p:nvPr/>
          </p:nvGrpSpPr>
          <p:grpSpPr>
            <a:xfrm>
              <a:off x="7211690" y="2147525"/>
              <a:ext cx="1103468" cy="1034180"/>
              <a:chOff x="168676" y="1940767"/>
              <a:chExt cx="1883029" cy="1764792"/>
            </a:xfrm>
          </p:grpSpPr>
          <p:cxnSp>
            <p:nvCxnSpPr>
              <p:cNvPr id="39" name="Straight Arrow Connector 38">
                <a:extLst>
                  <a:ext uri="{FF2B5EF4-FFF2-40B4-BE49-F238E27FC236}">
                    <a16:creationId xmlns:a16="http://schemas.microsoft.com/office/drawing/2014/main" id="{987D21AC-46AC-8E77-C33C-AC6CB5919965}"/>
                  </a:ext>
                </a:extLst>
              </p:cNvPr>
              <p:cNvCxnSpPr>
                <a:cxnSpLocks/>
              </p:cNvCxnSpPr>
              <p:nvPr/>
            </p:nvCxnSpPr>
            <p:spPr>
              <a:xfrm>
                <a:off x="257175" y="1940767"/>
                <a:ext cx="1794530" cy="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D93352B-8C29-74B8-38ED-868410E0FB52}"/>
                  </a:ext>
                </a:extLst>
              </p:cNvPr>
              <p:cNvCxnSpPr>
                <a:cxnSpLocks/>
              </p:cNvCxnSpPr>
              <p:nvPr/>
            </p:nvCxnSpPr>
            <p:spPr>
              <a:xfrm>
                <a:off x="168676" y="2044947"/>
                <a:ext cx="0" cy="1660612"/>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2C74ADB-8DFE-88C1-EE3D-CA7A2D0519D8}"/>
                    </a:ext>
                  </a:extLst>
                </p:cNvPr>
                <p:cNvSpPr txBox="1"/>
                <p:nvPr/>
              </p:nvSpPr>
              <p:spPr>
                <a:xfrm>
                  <a:off x="7562256" y="1791560"/>
                  <a:ext cx="3582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𝑤</m:t>
                        </m:r>
                      </m:oMath>
                    </m:oMathPara>
                  </a14:m>
                  <a:endParaRPr lang="en-IN" dirty="0"/>
                </a:p>
              </p:txBody>
            </p:sp>
          </mc:Choice>
          <mc:Fallback xmlns="">
            <p:sp>
              <p:nvSpPr>
                <p:cNvPr id="63" name="TextBox 62">
                  <a:extLst>
                    <a:ext uri="{FF2B5EF4-FFF2-40B4-BE49-F238E27FC236}">
                      <a16:creationId xmlns:a16="http://schemas.microsoft.com/office/drawing/2014/main" id="{8E7B0E69-B5CA-5328-D03F-6682D2153787}"/>
                    </a:ext>
                  </a:extLst>
                </p:cNvPr>
                <p:cNvSpPr txBox="1">
                  <a:spLocks noRot="1" noChangeAspect="1" noMove="1" noResize="1" noEditPoints="1" noAdjustHandles="1" noChangeArrowheads="1" noChangeShapeType="1" noTextEdit="1"/>
                </p:cNvSpPr>
                <p:nvPr/>
              </p:nvSpPr>
              <p:spPr>
                <a:xfrm>
                  <a:off x="7562256" y="1791560"/>
                  <a:ext cx="358240" cy="307777"/>
                </a:xfrm>
                <a:prstGeom prst="rect">
                  <a:avLst/>
                </a:prstGeom>
                <a:blipFill>
                  <a:blip r:embed="rId1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6DD64A1-416B-988B-AD08-65285C103A7C}"/>
                    </a:ext>
                  </a:extLst>
                </p:cNvPr>
                <p:cNvSpPr txBox="1"/>
                <p:nvPr/>
              </p:nvSpPr>
              <p:spPr>
                <a:xfrm>
                  <a:off x="6913201" y="2538537"/>
                  <a:ext cx="3223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h</m:t>
                        </m:r>
                      </m:oMath>
                    </m:oMathPara>
                  </a14:m>
                  <a:endParaRPr lang="en-IN" sz="1400" dirty="0"/>
                </a:p>
              </p:txBody>
            </p:sp>
          </mc:Choice>
          <mc:Fallback xmlns="">
            <p:sp>
              <p:nvSpPr>
                <p:cNvPr id="64" name="TextBox 63">
                  <a:extLst>
                    <a:ext uri="{FF2B5EF4-FFF2-40B4-BE49-F238E27FC236}">
                      <a16:creationId xmlns:a16="http://schemas.microsoft.com/office/drawing/2014/main" id="{BCFAC2F6-1E95-408E-9E85-FF2C89076278}"/>
                    </a:ext>
                  </a:extLst>
                </p:cNvPr>
                <p:cNvSpPr txBox="1">
                  <a:spLocks noRot="1" noChangeAspect="1" noMove="1" noResize="1" noEditPoints="1" noAdjustHandles="1" noChangeArrowheads="1" noChangeShapeType="1" noTextEdit="1"/>
                </p:cNvSpPr>
                <p:nvPr/>
              </p:nvSpPr>
              <p:spPr>
                <a:xfrm>
                  <a:off x="6913201" y="2538537"/>
                  <a:ext cx="322396" cy="307777"/>
                </a:xfrm>
                <a:prstGeom prst="rect">
                  <a:avLst/>
                </a:prstGeom>
                <a:blipFill>
                  <a:blip r:embed="rId20"/>
                  <a:stretch>
                    <a:fillRect/>
                  </a:stretch>
                </a:blipFill>
              </p:spPr>
              <p:txBody>
                <a:bodyPr/>
                <a:lstStyle/>
                <a:p>
                  <a:r>
                    <a:rPr lang="en-IN">
                      <a:noFill/>
                    </a:rPr>
                    <a:t> </a:t>
                  </a:r>
                </a:p>
              </p:txBody>
            </p:sp>
          </mc:Fallback>
        </mc:AlternateContent>
      </p:grpSp>
      <p:grpSp>
        <p:nvGrpSpPr>
          <p:cNvPr id="41" name="Group 40">
            <a:extLst>
              <a:ext uri="{FF2B5EF4-FFF2-40B4-BE49-F238E27FC236}">
                <a16:creationId xmlns:a16="http://schemas.microsoft.com/office/drawing/2014/main" id="{3B175801-3241-A877-7493-4136A7CC8C6F}"/>
              </a:ext>
            </a:extLst>
          </p:cNvPr>
          <p:cNvGrpSpPr/>
          <p:nvPr/>
        </p:nvGrpSpPr>
        <p:grpSpPr>
          <a:xfrm>
            <a:off x="6947649" y="3248287"/>
            <a:ext cx="1401957" cy="1390145"/>
            <a:chOff x="6913201" y="1791560"/>
            <a:chExt cx="1401957" cy="1390145"/>
          </a:xfrm>
        </p:grpSpPr>
        <p:grpSp>
          <p:nvGrpSpPr>
            <p:cNvPr id="42" name="Group 41">
              <a:extLst>
                <a:ext uri="{FF2B5EF4-FFF2-40B4-BE49-F238E27FC236}">
                  <a16:creationId xmlns:a16="http://schemas.microsoft.com/office/drawing/2014/main" id="{AF67C436-AE4C-516F-1C50-98373515FCC8}"/>
                </a:ext>
              </a:extLst>
            </p:cNvPr>
            <p:cNvGrpSpPr/>
            <p:nvPr/>
          </p:nvGrpSpPr>
          <p:grpSpPr>
            <a:xfrm>
              <a:off x="7211690" y="2147525"/>
              <a:ext cx="1103468" cy="1034180"/>
              <a:chOff x="168676" y="1940767"/>
              <a:chExt cx="1883029" cy="1764792"/>
            </a:xfrm>
          </p:grpSpPr>
          <p:cxnSp>
            <p:nvCxnSpPr>
              <p:cNvPr id="45" name="Straight Arrow Connector 44">
                <a:extLst>
                  <a:ext uri="{FF2B5EF4-FFF2-40B4-BE49-F238E27FC236}">
                    <a16:creationId xmlns:a16="http://schemas.microsoft.com/office/drawing/2014/main" id="{F8ECFA88-0C71-1859-1C61-9B0543291F29}"/>
                  </a:ext>
                </a:extLst>
              </p:cNvPr>
              <p:cNvCxnSpPr>
                <a:cxnSpLocks/>
              </p:cNvCxnSpPr>
              <p:nvPr/>
            </p:nvCxnSpPr>
            <p:spPr>
              <a:xfrm>
                <a:off x="257175" y="1940767"/>
                <a:ext cx="1794530" cy="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8AC67D4-72D0-4C0F-CD38-BDFBC68EDE37}"/>
                  </a:ext>
                </a:extLst>
              </p:cNvPr>
              <p:cNvCxnSpPr>
                <a:cxnSpLocks/>
              </p:cNvCxnSpPr>
              <p:nvPr/>
            </p:nvCxnSpPr>
            <p:spPr>
              <a:xfrm>
                <a:off x="168676" y="2044947"/>
                <a:ext cx="0" cy="1660612"/>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52DAB76-0790-B454-0540-96CF9021E0DA}"/>
                    </a:ext>
                  </a:extLst>
                </p:cNvPr>
                <p:cNvSpPr txBox="1"/>
                <p:nvPr/>
              </p:nvSpPr>
              <p:spPr>
                <a:xfrm>
                  <a:off x="7562256" y="1791560"/>
                  <a:ext cx="3582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𝑤</m:t>
                        </m:r>
                      </m:oMath>
                    </m:oMathPara>
                  </a14:m>
                  <a:endParaRPr lang="en-IN" dirty="0"/>
                </a:p>
              </p:txBody>
            </p:sp>
          </mc:Choice>
          <mc:Fallback xmlns="">
            <p:sp>
              <p:nvSpPr>
                <p:cNvPr id="69" name="TextBox 68">
                  <a:extLst>
                    <a:ext uri="{FF2B5EF4-FFF2-40B4-BE49-F238E27FC236}">
                      <a16:creationId xmlns:a16="http://schemas.microsoft.com/office/drawing/2014/main" id="{6F193FC0-0065-9190-E055-5A9FE7C5D031}"/>
                    </a:ext>
                  </a:extLst>
                </p:cNvPr>
                <p:cNvSpPr txBox="1">
                  <a:spLocks noRot="1" noChangeAspect="1" noMove="1" noResize="1" noEditPoints="1" noAdjustHandles="1" noChangeArrowheads="1" noChangeShapeType="1" noTextEdit="1"/>
                </p:cNvSpPr>
                <p:nvPr/>
              </p:nvSpPr>
              <p:spPr>
                <a:xfrm>
                  <a:off x="7562256" y="1791560"/>
                  <a:ext cx="358240" cy="307777"/>
                </a:xfrm>
                <a:prstGeom prst="rect">
                  <a:avLst/>
                </a:prstGeom>
                <a:blipFill>
                  <a:blip r:embed="rId2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16973A8-DABF-6F04-F946-A24E8787546F}"/>
                    </a:ext>
                  </a:extLst>
                </p:cNvPr>
                <p:cNvSpPr txBox="1"/>
                <p:nvPr/>
              </p:nvSpPr>
              <p:spPr>
                <a:xfrm>
                  <a:off x="6913201" y="2538537"/>
                  <a:ext cx="3223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h</m:t>
                        </m:r>
                      </m:oMath>
                    </m:oMathPara>
                  </a14:m>
                  <a:endParaRPr lang="en-IN" sz="1400" dirty="0"/>
                </a:p>
              </p:txBody>
            </p:sp>
          </mc:Choice>
          <mc:Fallback xmlns="">
            <p:sp>
              <p:nvSpPr>
                <p:cNvPr id="70" name="TextBox 69">
                  <a:extLst>
                    <a:ext uri="{FF2B5EF4-FFF2-40B4-BE49-F238E27FC236}">
                      <a16:creationId xmlns:a16="http://schemas.microsoft.com/office/drawing/2014/main" id="{964801A8-F1F6-69FE-B45D-DD0816410DDA}"/>
                    </a:ext>
                  </a:extLst>
                </p:cNvPr>
                <p:cNvSpPr txBox="1">
                  <a:spLocks noRot="1" noChangeAspect="1" noMove="1" noResize="1" noEditPoints="1" noAdjustHandles="1" noChangeArrowheads="1" noChangeShapeType="1" noTextEdit="1"/>
                </p:cNvSpPr>
                <p:nvPr/>
              </p:nvSpPr>
              <p:spPr>
                <a:xfrm>
                  <a:off x="6913201" y="2538537"/>
                  <a:ext cx="322396" cy="307777"/>
                </a:xfrm>
                <a:prstGeom prst="rect">
                  <a:avLst/>
                </a:prstGeom>
                <a:blipFill>
                  <a:blip r:embed="rId18"/>
                  <a:stretch>
                    <a:fillRect/>
                  </a:stretch>
                </a:blipFill>
              </p:spPr>
              <p:txBody>
                <a:bodyPr/>
                <a:lstStyle/>
                <a:p>
                  <a:r>
                    <a:rPr lang="en-IN">
                      <a:noFill/>
                    </a:rPr>
                    <a:t> </a:t>
                  </a:r>
                </a:p>
              </p:txBody>
            </p:sp>
          </mc:Fallback>
        </mc:AlternateContent>
      </p:grpSp>
      <p:grpSp>
        <p:nvGrpSpPr>
          <p:cNvPr id="47" name="Group 46">
            <a:extLst>
              <a:ext uri="{FF2B5EF4-FFF2-40B4-BE49-F238E27FC236}">
                <a16:creationId xmlns:a16="http://schemas.microsoft.com/office/drawing/2014/main" id="{D389174A-0C7A-7D81-6A62-36A0C973DE8A}"/>
              </a:ext>
            </a:extLst>
          </p:cNvPr>
          <p:cNvGrpSpPr/>
          <p:nvPr/>
        </p:nvGrpSpPr>
        <p:grpSpPr>
          <a:xfrm>
            <a:off x="8271331" y="3253748"/>
            <a:ext cx="1401957" cy="1390145"/>
            <a:chOff x="6913201" y="1791560"/>
            <a:chExt cx="1401957" cy="1390145"/>
          </a:xfrm>
        </p:grpSpPr>
        <p:grpSp>
          <p:nvGrpSpPr>
            <p:cNvPr id="48" name="Group 47">
              <a:extLst>
                <a:ext uri="{FF2B5EF4-FFF2-40B4-BE49-F238E27FC236}">
                  <a16:creationId xmlns:a16="http://schemas.microsoft.com/office/drawing/2014/main" id="{F1149366-7414-FD35-83DB-1A6F5A0A52E4}"/>
                </a:ext>
              </a:extLst>
            </p:cNvPr>
            <p:cNvGrpSpPr/>
            <p:nvPr/>
          </p:nvGrpSpPr>
          <p:grpSpPr>
            <a:xfrm>
              <a:off x="7211690" y="2147525"/>
              <a:ext cx="1103468" cy="1034180"/>
              <a:chOff x="168676" y="1940767"/>
              <a:chExt cx="1883029" cy="1764792"/>
            </a:xfrm>
          </p:grpSpPr>
          <p:cxnSp>
            <p:nvCxnSpPr>
              <p:cNvPr id="51" name="Straight Arrow Connector 50">
                <a:extLst>
                  <a:ext uri="{FF2B5EF4-FFF2-40B4-BE49-F238E27FC236}">
                    <a16:creationId xmlns:a16="http://schemas.microsoft.com/office/drawing/2014/main" id="{7117AD8A-A233-E832-667F-C73F973F3A4C}"/>
                  </a:ext>
                </a:extLst>
              </p:cNvPr>
              <p:cNvCxnSpPr>
                <a:cxnSpLocks/>
              </p:cNvCxnSpPr>
              <p:nvPr/>
            </p:nvCxnSpPr>
            <p:spPr>
              <a:xfrm>
                <a:off x="257175" y="1940767"/>
                <a:ext cx="1794530" cy="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B1ACD6C-B848-5536-71EE-D322C664E732}"/>
                  </a:ext>
                </a:extLst>
              </p:cNvPr>
              <p:cNvCxnSpPr>
                <a:cxnSpLocks/>
              </p:cNvCxnSpPr>
              <p:nvPr/>
            </p:nvCxnSpPr>
            <p:spPr>
              <a:xfrm>
                <a:off x="168676" y="2044947"/>
                <a:ext cx="0" cy="1660612"/>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6F07D47-9E47-66ED-83C0-0D4FC9A76665}"/>
                    </a:ext>
                  </a:extLst>
                </p:cNvPr>
                <p:cNvSpPr txBox="1"/>
                <p:nvPr/>
              </p:nvSpPr>
              <p:spPr>
                <a:xfrm>
                  <a:off x="7562256" y="1791560"/>
                  <a:ext cx="3582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𝑤</m:t>
                        </m:r>
                      </m:oMath>
                    </m:oMathPara>
                  </a14:m>
                  <a:endParaRPr lang="en-IN" dirty="0"/>
                </a:p>
              </p:txBody>
            </p:sp>
          </mc:Choice>
          <mc:Fallback xmlns="">
            <p:sp>
              <p:nvSpPr>
                <p:cNvPr id="75" name="TextBox 74">
                  <a:extLst>
                    <a:ext uri="{FF2B5EF4-FFF2-40B4-BE49-F238E27FC236}">
                      <a16:creationId xmlns:a16="http://schemas.microsoft.com/office/drawing/2014/main" id="{D0CC8CB0-1AE1-948D-D0EE-7AA0E1F21133}"/>
                    </a:ext>
                  </a:extLst>
                </p:cNvPr>
                <p:cNvSpPr txBox="1">
                  <a:spLocks noRot="1" noChangeAspect="1" noMove="1" noResize="1" noEditPoints="1" noAdjustHandles="1" noChangeArrowheads="1" noChangeShapeType="1" noTextEdit="1"/>
                </p:cNvSpPr>
                <p:nvPr/>
              </p:nvSpPr>
              <p:spPr>
                <a:xfrm>
                  <a:off x="7562256" y="1791560"/>
                  <a:ext cx="358240" cy="307777"/>
                </a:xfrm>
                <a:prstGeom prst="rect">
                  <a:avLst/>
                </a:prstGeom>
                <a:blipFill>
                  <a:blip r:embed="rId2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DF7DA94-34F6-7698-E47B-CC1A9A15DB6F}"/>
                    </a:ext>
                  </a:extLst>
                </p:cNvPr>
                <p:cNvSpPr txBox="1"/>
                <p:nvPr/>
              </p:nvSpPr>
              <p:spPr>
                <a:xfrm>
                  <a:off x="6913201" y="2538537"/>
                  <a:ext cx="3223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h</m:t>
                        </m:r>
                      </m:oMath>
                    </m:oMathPara>
                  </a14:m>
                  <a:endParaRPr lang="en-IN" sz="1400" dirty="0"/>
                </a:p>
              </p:txBody>
            </p:sp>
          </mc:Choice>
          <mc:Fallback xmlns="">
            <p:sp>
              <p:nvSpPr>
                <p:cNvPr id="76" name="TextBox 75">
                  <a:extLst>
                    <a:ext uri="{FF2B5EF4-FFF2-40B4-BE49-F238E27FC236}">
                      <a16:creationId xmlns:a16="http://schemas.microsoft.com/office/drawing/2014/main" id="{687DCDB3-3F4D-C21A-E60C-77FB801435E9}"/>
                    </a:ext>
                  </a:extLst>
                </p:cNvPr>
                <p:cNvSpPr txBox="1">
                  <a:spLocks noRot="1" noChangeAspect="1" noMove="1" noResize="1" noEditPoints="1" noAdjustHandles="1" noChangeArrowheads="1" noChangeShapeType="1" noTextEdit="1"/>
                </p:cNvSpPr>
                <p:nvPr/>
              </p:nvSpPr>
              <p:spPr>
                <a:xfrm>
                  <a:off x="6913201" y="2538537"/>
                  <a:ext cx="322396" cy="307777"/>
                </a:xfrm>
                <a:prstGeom prst="rect">
                  <a:avLst/>
                </a:prstGeom>
                <a:blipFill>
                  <a:blip r:embed="rId18"/>
                  <a:stretch>
                    <a:fillRect/>
                  </a:stretch>
                </a:blipFill>
              </p:spPr>
              <p:txBody>
                <a:bodyPr/>
                <a:lstStyle/>
                <a:p>
                  <a:r>
                    <a:rPr lang="en-IN">
                      <a:noFill/>
                    </a:rPr>
                    <a:t> </a:t>
                  </a:r>
                </a:p>
              </p:txBody>
            </p:sp>
          </mc:Fallback>
        </mc:AlternateContent>
      </p:grpSp>
      <p:grpSp>
        <p:nvGrpSpPr>
          <p:cNvPr id="53" name="Group 52">
            <a:extLst>
              <a:ext uri="{FF2B5EF4-FFF2-40B4-BE49-F238E27FC236}">
                <a16:creationId xmlns:a16="http://schemas.microsoft.com/office/drawing/2014/main" id="{8EE775EA-4F00-E86F-8AB0-C00E638A9CB4}"/>
              </a:ext>
            </a:extLst>
          </p:cNvPr>
          <p:cNvGrpSpPr/>
          <p:nvPr/>
        </p:nvGrpSpPr>
        <p:grpSpPr>
          <a:xfrm>
            <a:off x="9619017" y="3293600"/>
            <a:ext cx="1401957" cy="1390145"/>
            <a:chOff x="6913201" y="1791560"/>
            <a:chExt cx="1401957" cy="1390145"/>
          </a:xfrm>
        </p:grpSpPr>
        <p:grpSp>
          <p:nvGrpSpPr>
            <p:cNvPr id="54" name="Group 53">
              <a:extLst>
                <a:ext uri="{FF2B5EF4-FFF2-40B4-BE49-F238E27FC236}">
                  <a16:creationId xmlns:a16="http://schemas.microsoft.com/office/drawing/2014/main" id="{9C40A1C3-C5A5-4E0A-229C-753C1600D0EF}"/>
                </a:ext>
              </a:extLst>
            </p:cNvPr>
            <p:cNvGrpSpPr/>
            <p:nvPr/>
          </p:nvGrpSpPr>
          <p:grpSpPr>
            <a:xfrm>
              <a:off x="7211690" y="2147525"/>
              <a:ext cx="1103468" cy="1034180"/>
              <a:chOff x="168676" y="1940767"/>
              <a:chExt cx="1883029" cy="1764792"/>
            </a:xfrm>
          </p:grpSpPr>
          <p:cxnSp>
            <p:nvCxnSpPr>
              <p:cNvPr id="57" name="Straight Arrow Connector 56">
                <a:extLst>
                  <a:ext uri="{FF2B5EF4-FFF2-40B4-BE49-F238E27FC236}">
                    <a16:creationId xmlns:a16="http://schemas.microsoft.com/office/drawing/2014/main" id="{2FD3CD1F-EEB3-94DB-E8D6-9FF8A5024925}"/>
                  </a:ext>
                </a:extLst>
              </p:cNvPr>
              <p:cNvCxnSpPr>
                <a:cxnSpLocks/>
              </p:cNvCxnSpPr>
              <p:nvPr/>
            </p:nvCxnSpPr>
            <p:spPr>
              <a:xfrm>
                <a:off x="257175" y="1940767"/>
                <a:ext cx="1794530" cy="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3B95E3F-49A3-CB8B-606C-F8D7C2CEE50B}"/>
                  </a:ext>
                </a:extLst>
              </p:cNvPr>
              <p:cNvCxnSpPr>
                <a:cxnSpLocks/>
              </p:cNvCxnSpPr>
              <p:nvPr/>
            </p:nvCxnSpPr>
            <p:spPr>
              <a:xfrm>
                <a:off x="168676" y="2044947"/>
                <a:ext cx="0" cy="1660612"/>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BF389FA-76FC-149C-6EC1-A5142B14AE0F}"/>
                    </a:ext>
                  </a:extLst>
                </p:cNvPr>
                <p:cNvSpPr txBox="1"/>
                <p:nvPr/>
              </p:nvSpPr>
              <p:spPr>
                <a:xfrm>
                  <a:off x="7562256" y="1791560"/>
                  <a:ext cx="3582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𝑤</m:t>
                        </m:r>
                      </m:oMath>
                    </m:oMathPara>
                  </a14:m>
                  <a:endParaRPr lang="en-IN" dirty="0"/>
                </a:p>
              </p:txBody>
            </p:sp>
          </mc:Choice>
          <mc:Fallback xmlns="">
            <p:sp>
              <p:nvSpPr>
                <p:cNvPr id="81" name="TextBox 80">
                  <a:extLst>
                    <a:ext uri="{FF2B5EF4-FFF2-40B4-BE49-F238E27FC236}">
                      <a16:creationId xmlns:a16="http://schemas.microsoft.com/office/drawing/2014/main" id="{FD35434B-B333-B976-98AC-46A1940A68C2}"/>
                    </a:ext>
                  </a:extLst>
                </p:cNvPr>
                <p:cNvSpPr txBox="1">
                  <a:spLocks noRot="1" noChangeAspect="1" noMove="1" noResize="1" noEditPoints="1" noAdjustHandles="1" noChangeArrowheads="1" noChangeShapeType="1" noTextEdit="1"/>
                </p:cNvSpPr>
                <p:nvPr/>
              </p:nvSpPr>
              <p:spPr>
                <a:xfrm>
                  <a:off x="7562256" y="1791560"/>
                  <a:ext cx="358240" cy="307777"/>
                </a:xfrm>
                <a:prstGeom prst="rect">
                  <a:avLst/>
                </a:prstGeom>
                <a:blipFill>
                  <a:blip r:embed="rId1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62038CF-7D2F-17CB-8FEA-B0178CF54874}"/>
                    </a:ext>
                  </a:extLst>
                </p:cNvPr>
                <p:cNvSpPr txBox="1"/>
                <p:nvPr/>
              </p:nvSpPr>
              <p:spPr>
                <a:xfrm>
                  <a:off x="6913201" y="2538537"/>
                  <a:ext cx="3223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h</m:t>
                        </m:r>
                      </m:oMath>
                    </m:oMathPara>
                  </a14:m>
                  <a:endParaRPr lang="en-IN" sz="1400" dirty="0"/>
                </a:p>
              </p:txBody>
            </p:sp>
          </mc:Choice>
          <mc:Fallback xmlns="">
            <p:sp>
              <p:nvSpPr>
                <p:cNvPr id="82" name="TextBox 81">
                  <a:extLst>
                    <a:ext uri="{FF2B5EF4-FFF2-40B4-BE49-F238E27FC236}">
                      <a16:creationId xmlns:a16="http://schemas.microsoft.com/office/drawing/2014/main" id="{AAE1E079-E851-DE9B-8B2A-95FB4D792E13}"/>
                    </a:ext>
                  </a:extLst>
                </p:cNvPr>
                <p:cNvSpPr txBox="1">
                  <a:spLocks noRot="1" noChangeAspect="1" noMove="1" noResize="1" noEditPoints="1" noAdjustHandles="1" noChangeArrowheads="1" noChangeShapeType="1" noTextEdit="1"/>
                </p:cNvSpPr>
                <p:nvPr/>
              </p:nvSpPr>
              <p:spPr>
                <a:xfrm>
                  <a:off x="6913201" y="2538537"/>
                  <a:ext cx="322396" cy="307777"/>
                </a:xfrm>
                <a:prstGeom prst="rect">
                  <a:avLst/>
                </a:prstGeom>
                <a:blipFill>
                  <a:blip r:embed="rId20"/>
                  <a:stretch>
                    <a:fillRect/>
                  </a:stretch>
                </a:blipFill>
              </p:spPr>
              <p:txBody>
                <a:bodyPr/>
                <a:lstStyle/>
                <a:p>
                  <a:r>
                    <a:rPr lang="en-IN">
                      <a:noFill/>
                    </a:rPr>
                    <a:t> </a:t>
                  </a:r>
                </a:p>
              </p:txBody>
            </p:sp>
          </mc:Fallback>
        </mc:AlternateContent>
      </p:grpSp>
      <p:sp>
        <p:nvSpPr>
          <p:cNvPr id="59" name="Arrow: Right 58">
            <a:extLst>
              <a:ext uri="{FF2B5EF4-FFF2-40B4-BE49-F238E27FC236}">
                <a16:creationId xmlns:a16="http://schemas.microsoft.com/office/drawing/2014/main" id="{BFDB96B8-2E86-008F-E8E2-F2647786153A}"/>
              </a:ext>
            </a:extLst>
          </p:cNvPr>
          <p:cNvSpPr/>
          <p:nvPr/>
        </p:nvSpPr>
        <p:spPr>
          <a:xfrm>
            <a:off x="5329255" y="3218637"/>
            <a:ext cx="770876" cy="244634"/>
          </a:xfrm>
          <a:prstGeom prst="rightArrow">
            <a:avLst>
              <a:gd name="adj1" fmla="val 10935"/>
              <a:gd name="adj2" fmla="val 47830"/>
            </a:avLst>
          </a:prstGeom>
          <a:solidFill>
            <a:srgbClr val="214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 name="TextBox 59">
            <a:extLst>
              <a:ext uri="{FF2B5EF4-FFF2-40B4-BE49-F238E27FC236}">
                <a16:creationId xmlns:a16="http://schemas.microsoft.com/office/drawing/2014/main" id="{8BF8B251-49F5-3490-BFA7-2B15053BD4C2}"/>
              </a:ext>
            </a:extLst>
          </p:cNvPr>
          <p:cNvSpPr txBox="1"/>
          <p:nvPr/>
        </p:nvSpPr>
        <p:spPr>
          <a:xfrm>
            <a:off x="7174415" y="5562600"/>
            <a:ext cx="4583306" cy="369332"/>
          </a:xfrm>
          <a:prstGeom prst="rect">
            <a:avLst/>
          </a:prstGeom>
          <a:noFill/>
        </p:spPr>
        <p:txBody>
          <a:bodyPr wrap="none" rtlCol="0">
            <a:spAutoFit/>
          </a:bodyPr>
          <a:lstStyle/>
          <a:p>
            <a:r>
              <a:rPr lang="en-IN" dirty="0"/>
              <a:t>Idea is to convert all images into same size</a:t>
            </a:r>
          </a:p>
        </p:txBody>
      </p:sp>
      <p:sp>
        <p:nvSpPr>
          <p:cNvPr id="61" name="TextBox 60">
            <a:extLst>
              <a:ext uri="{FF2B5EF4-FFF2-40B4-BE49-F238E27FC236}">
                <a16:creationId xmlns:a16="http://schemas.microsoft.com/office/drawing/2014/main" id="{C6800C7C-ECEC-4C17-4463-95A05D6CCEF0}"/>
              </a:ext>
            </a:extLst>
          </p:cNvPr>
          <p:cNvSpPr txBox="1"/>
          <p:nvPr/>
        </p:nvSpPr>
        <p:spPr>
          <a:xfrm>
            <a:off x="7244337" y="6129642"/>
            <a:ext cx="2120965" cy="369332"/>
          </a:xfrm>
          <a:prstGeom prst="rect">
            <a:avLst/>
          </a:prstGeom>
          <a:noFill/>
        </p:spPr>
        <p:txBody>
          <a:bodyPr wrap="square" rtlCol="0">
            <a:spAutoFit/>
          </a:bodyPr>
          <a:lstStyle/>
          <a:p>
            <a:r>
              <a:rPr lang="en-US" i="1" dirty="0"/>
              <a:t>h=w =250 [pixel]</a:t>
            </a:r>
          </a:p>
        </p:txBody>
      </p:sp>
    </p:spTree>
    <p:extLst>
      <p:ext uri="{BB962C8B-B14F-4D97-AF65-F5344CB8AC3E}">
        <p14:creationId xmlns:p14="http://schemas.microsoft.com/office/powerpoint/2010/main" val="228932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22" presetClass="entr" presetSubtype="8"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500"/>
                                        <p:tgtEl>
                                          <p:spTgt spid="26"/>
                                        </p:tgtEl>
                                      </p:cBhvr>
                                    </p:animEffect>
                                  </p:childTnLst>
                                </p:cTn>
                              </p:par>
                              <p:par>
                                <p:cTn id="19" presetID="22" presetClass="entr" presetSubtype="8"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par>
                                <p:cTn id="22" presetID="22" presetClass="entr" presetSubtype="8"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par>
                                <p:cTn id="25" presetID="22" presetClass="entr" presetSubtype="8"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par>
                                <p:cTn id="28" presetID="22" presetClass="entr" presetSubtype="8"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left)">
                                      <p:cBhvr>
                                        <p:cTn id="33" dur="500"/>
                                        <p:tgtEl>
                                          <p:spTgt spid="41"/>
                                        </p:tgtEl>
                                      </p:cBhvr>
                                    </p:animEffect>
                                  </p:childTnLst>
                                </p:cTn>
                              </p:par>
                              <p:par>
                                <p:cTn id="34" presetID="22" presetClass="entr" presetSubtype="8"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left)">
                                      <p:cBhvr>
                                        <p:cTn id="36" dur="500"/>
                                        <p:tgtEl>
                                          <p:spTgt spid="47"/>
                                        </p:tgtEl>
                                      </p:cBhvr>
                                    </p:animEffect>
                                  </p:childTnLst>
                                </p:cTn>
                              </p:par>
                              <p:par>
                                <p:cTn id="37" presetID="22" presetClass="entr" presetSubtype="8"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left)">
                                      <p:cBhvr>
                                        <p:cTn id="39" dur="500"/>
                                        <p:tgtEl>
                                          <p:spTgt spid="5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wipe(left)">
                                      <p:cBhvr>
                                        <p:cTn id="4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DE257-8583-17BB-EC0A-B25DE79653FD}"/>
              </a:ext>
            </a:extLst>
          </p:cNvPr>
          <p:cNvSpPr>
            <a:spLocks noGrp="1"/>
          </p:cNvSpPr>
          <p:nvPr>
            <p:ph type="title"/>
          </p:nvPr>
        </p:nvSpPr>
        <p:spPr>
          <a:xfrm>
            <a:off x="608426" y="52076"/>
            <a:ext cx="11583574" cy="677108"/>
          </a:xfrm>
        </p:spPr>
        <p:txBody>
          <a:bodyPr/>
          <a:lstStyle/>
          <a:p>
            <a:r>
              <a:rPr lang="en-US" dirty="0"/>
              <a:t>2.</a:t>
            </a:r>
            <a:r>
              <a:rPr lang="en-US" b="0" i="0" dirty="0">
                <a:solidFill>
                  <a:srgbClr val="374151"/>
                </a:solidFill>
                <a:effectLst/>
                <a:latin typeface="Söhne"/>
              </a:rPr>
              <a:t> </a:t>
            </a:r>
            <a:r>
              <a:rPr lang="en-US" dirty="0">
                <a:solidFill>
                  <a:srgbClr val="374151"/>
                </a:solidFill>
                <a:latin typeface="Söhne"/>
              </a:rPr>
              <a:t>Training flow</a:t>
            </a:r>
            <a:endParaRPr lang="en-US" dirty="0"/>
          </a:p>
        </p:txBody>
      </p:sp>
      <p:sp>
        <p:nvSpPr>
          <p:cNvPr id="3" name="Content Placeholder 2">
            <a:extLst>
              <a:ext uri="{FF2B5EF4-FFF2-40B4-BE49-F238E27FC236}">
                <a16:creationId xmlns:a16="http://schemas.microsoft.com/office/drawing/2014/main" id="{A88D6535-DBC2-1295-B2D4-15C052AFDC93}"/>
              </a:ext>
            </a:extLst>
          </p:cNvPr>
          <p:cNvSpPr>
            <a:spLocks noGrp="1"/>
          </p:cNvSpPr>
          <p:nvPr>
            <p:ph sz="half" idx="2"/>
          </p:nvPr>
        </p:nvSpPr>
        <p:spPr>
          <a:xfrm>
            <a:off x="685800" y="1219200"/>
            <a:ext cx="5303520" cy="2585323"/>
          </a:xfrm>
        </p:spPr>
        <p:txBody>
          <a:bodyPr/>
          <a:lstStyle/>
          <a:p>
            <a:r>
              <a:rPr lang="en-US" dirty="0"/>
              <a:t>Data processing</a:t>
            </a:r>
            <a:endParaRPr lang="en-US" dirty="0">
              <a:solidFill>
                <a:srgbClr val="374151"/>
              </a:solidFill>
              <a:latin typeface="Söhne"/>
            </a:endParaRPr>
          </a:p>
          <a:p>
            <a:endParaRPr lang="en-US" dirty="0">
              <a:solidFill>
                <a:srgbClr val="374151"/>
              </a:solidFill>
              <a:latin typeface="Söhne"/>
            </a:endParaRPr>
          </a:p>
          <a:p>
            <a:r>
              <a:rPr lang="en-US" dirty="0">
                <a:solidFill>
                  <a:srgbClr val="374151"/>
                </a:solidFill>
                <a:latin typeface="Söhne"/>
              </a:rPr>
              <a:t>The data was separate into 3 folders. </a:t>
            </a:r>
          </a:p>
          <a:p>
            <a:r>
              <a:rPr lang="en-US" dirty="0">
                <a:solidFill>
                  <a:srgbClr val="374151"/>
                </a:solidFill>
                <a:latin typeface="Söhne"/>
              </a:rPr>
              <a:t>70% for training </a:t>
            </a:r>
          </a:p>
          <a:p>
            <a:r>
              <a:rPr lang="en-US" dirty="0">
                <a:solidFill>
                  <a:srgbClr val="374151"/>
                </a:solidFill>
                <a:latin typeface="Söhne"/>
              </a:rPr>
              <a:t>30% for validation </a:t>
            </a:r>
          </a:p>
          <a:p>
            <a:r>
              <a:rPr lang="en-US" dirty="0">
                <a:solidFill>
                  <a:srgbClr val="374151"/>
                </a:solidFill>
                <a:latin typeface="Söhne"/>
              </a:rPr>
              <a:t>10% for testing</a:t>
            </a:r>
            <a:endParaRPr lang="en-US" dirty="0"/>
          </a:p>
          <a:p>
            <a:endParaRPr lang="en-US" dirty="0"/>
          </a:p>
        </p:txBody>
      </p:sp>
      <p:pic>
        <p:nvPicPr>
          <p:cNvPr id="6" name="Content Placeholder 5">
            <a:extLst>
              <a:ext uri="{FF2B5EF4-FFF2-40B4-BE49-F238E27FC236}">
                <a16:creationId xmlns:a16="http://schemas.microsoft.com/office/drawing/2014/main" id="{5C128449-DC60-B67A-AC11-D21ED9D8CC7F}"/>
              </a:ext>
            </a:extLst>
          </p:cNvPr>
          <p:cNvPicPr>
            <a:picLocks noGrp="1" noChangeAspect="1"/>
          </p:cNvPicPr>
          <p:nvPr>
            <p:ph sz="half" idx="3"/>
          </p:nvPr>
        </p:nvPicPr>
        <p:blipFill>
          <a:blip r:embed="rId2"/>
          <a:stretch>
            <a:fillRect/>
          </a:stretch>
        </p:blipFill>
        <p:spPr>
          <a:xfrm>
            <a:off x="6553200" y="2362200"/>
            <a:ext cx="4965048" cy="2667000"/>
          </a:xfrm>
        </p:spPr>
      </p:pic>
    </p:spTree>
    <p:extLst>
      <p:ext uri="{BB962C8B-B14F-4D97-AF65-F5344CB8AC3E}">
        <p14:creationId xmlns:p14="http://schemas.microsoft.com/office/powerpoint/2010/main" val="728559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9D30-30BC-0669-BE5B-6441D7F2D3F3}"/>
              </a:ext>
            </a:extLst>
          </p:cNvPr>
          <p:cNvSpPr>
            <a:spLocks noGrp="1"/>
          </p:cNvSpPr>
          <p:nvPr>
            <p:ph type="title"/>
          </p:nvPr>
        </p:nvSpPr>
        <p:spPr>
          <a:xfrm>
            <a:off x="677174" y="561702"/>
            <a:ext cx="9106535" cy="677108"/>
          </a:xfrm>
        </p:spPr>
        <p:txBody>
          <a:bodyPr/>
          <a:lstStyle/>
          <a:p>
            <a:pPr algn="l"/>
            <a:r>
              <a:rPr lang="en-US" b="0" i="0" dirty="0">
                <a:solidFill>
                  <a:srgbClr val="374151"/>
                </a:solidFill>
                <a:effectLst/>
                <a:latin typeface="Söhne"/>
              </a:rPr>
              <a:t>3. Make a CNN model and train model</a:t>
            </a:r>
          </a:p>
        </p:txBody>
      </p:sp>
      <p:sp>
        <p:nvSpPr>
          <p:cNvPr id="3" name="Content Placeholder 2">
            <a:extLst>
              <a:ext uri="{FF2B5EF4-FFF2-40B4-BE49-F238E27FC236}">
                <a16:creationId xmlns:a16="http://schemas.microsoft.com/office/drawing/2014/main" id="{3571F97D-25AE-797B-5213-203F7623C374}"/>
              </a:ext>
            </a:extLst>
          </p:cNvPr>
          <p:cNvSpPr>
            <a:spLocks noGrp="1"/>
          </p:cNvSpPr>
          <p:nvPr>
            <p:ph sz="half" idx="2"/>
          </p:nvPr>
        </p:nvSpPr>
        <p:spPr>
          <a:xfrm>
            <a:off x="609600" y="1577340"/>
            <a:ext cx="5303520" cy="369332"/>
          </a:xfrm>
        </p:spPr>
        <p:txBody>
          <a:bodyPr/>
          <a:lstStyle/>
          <a:p>
            <a:pPr algn="l"/>
            <a:r>
              <a:rPr lang="en-US" b="0" i="0" dirty="0">
                <a:solidFill>
                  <a:srgbClr val="374151"/>
                </a:solidFill>
                <a:effectLst/>
                <a:latin typeface="Söhne"/>
              </a:rPr>
              <a:t>Define model</a:t>
            </a:r>
          </a:p>
        </p:txBody>
      </p:sp>
      <p:pic>
        <p:nvPicPr>
          <p:cNvPr id="9" name="Content Placeholder 8">
            <a:extLst>
              <a:ext uri="{FF2B5EF4-FFF2-40B4-BE49-F238E27FC236}">
                <a16:creationId xmlns:a16="http://schemas.microsoft.com/office/drawing/2014/main" id="{DA86F917-A890-CEFD-A25D-608FEAC7DD37}"/>
              </a:ext>
            </a:extLst>
          </p:cNvPr>
          <p:cNvPicPr>
            <a:picLocks noGrp="1" noChangeAspect="1"/>
          </p:cNvPicPr>
          <p:nvPr>
            <p:ph sz="half" idx="3"/>
          </p:nvPr>
        </p:nvPicPr>
        <p:blipFill>
          <a:blip r:embed="rId2"/>
          <a:stretch>
            <a:fillRect/>
          </a:stretch>
        </p:blipFill>
        <p:spPr>
          <a:xfrm>
            <a:off x="6353950" y="1664478"/>
            <a:ext cx="5153063" cy="4352957"/>
          </a:xfrm>
        </p:spPr>
      </p:pic>
      <p:sp>
        <p:nvSpPr>
          <p:cNvPr id="10" name="TextBox 9">
            <a:extLst>
              <a:ext uri="{FF2B5EF4-FFF2-40B4-BE49-F238E27FC236}">
                <a16:creationId xmlns:a16="http://schemas.microsoft.com/office/drawing/2014/main" id="{4B42E939-2838-02EB-C143-487637A6F881}"/>
              </a:ext>
            </a:extLst>
          </p:cNvPr>
          <p:cNvSpPr txBox="1"/>
          <p:nvPr/>
        </p:nvSpPr>
        <p:spPr>
          <a:xfrm>
            <a:off x="677174" y="2133600"/>
            <a:ext cx="5303520" cy="4247317"/>
          </a:xfrm>
          <a:prstGeom prst="rect">
            <a:avLst/>
          </a:prstGeom>
          <a:noFill/>
        </p:spPr>
        <p:txBody>
          <a:bodyPr wrap="square" rtlCol="0">
            <a:spAutoFit/>
          </a:bodyPr>
          <a:lstStyle/>
          <a:p>
            <a:r>
              <a:rPr lang="en-US" b="1" dirty="0"/>
              <a:t>Total 12 layers.</a:t>
            </a:r>
          </a:p>
          <a:p>
            <a:pPr marL="342900" indent="-342900">
              <a:buFont typeface="+mj-lt"/>
              <a:buAutoNum type="arabicPeriod"/>
            </a:pPr>
            <a:r>
              <a:rPr lang="en-US" b="0" i="0" dirty="0">
                <a:solidFill>
                  <a:srgbClr val="374151"/>
                </a:solidFill>
                <a:effectLst/>
                <a:latin typeface="Söhne"/>
              </a:rPr>
              <a:t>A 2D convolutional layer with 16 filters.</a:t>
            </a:r>
          </a:p>
          <a:p>
            <a:pPr marL="342900" indent="-342900" algn="l">
              <a:buFont typeface="+mj-lt"/>
              <a:buAutoNum type="arabicPeriod"/>
            </a:pPr>
            <a:r>
              <a:rPr lang="en-US" b="0" i="0" dirty="0">
                <a:solidFill>
                  <a:srgbClr val="374151"/>
                </a:solidFill>
                <a:effectLst/>
                <a:latin typeface="Söhne"/>
              </a:rPr>
              <a:t>A 2D max pooling layer with a pool size of (2, 2).</a:t>
            </a:r>
          </a:p>
          <a:p>
            <a:pPr marL="342900" indent="-342900">
              <a:buFont typeface="+mj-lt"/>
              <a:buAutoNum type="arabicPeriod"/>
            </a:pPr>
            <a:r>
              <a:rPr lang="en-US" b="0" i="0" dirty="0">
                <a:solidFill>
                  <a:srgbClr val="374151"/>
                </a:solidFill>
                <a:effectLst/>
                <a:latin typeface="Söhne"/>
              </a:rPr>
              <a:t>A 2D convolutional layer with 32 filters</a:t>
            </a:r>
            <a:r>
              <a:rPr lang="en-US" dirty="0">
                <a:solidFill>
                  <a:srgbClr val="374151"/>
                </a:solidFill>
                <a:latin typeface="Söhne"/>
              </a:rPr>
              <a:t>.</a:t>
            </a:r>
          </a:p>
          <a:p>
            <a:pPr marL="342900" indent="-342900" algn="l">
              <a:buFont typeface="+mj-lt"/>
              <a:buAutoNum type="arabicPeriod"/>
            </a:pPr>
            <a:r>
              <a:rPr lang="en-US" b="0" i="0" dirty="0">
                <a:solidFill>
                  <a:srgbClr val="374151"/>
                </a:solidFill>
                <a:effectLst/>
                <a:latin typeface="Söhne"/>
              </a:rPr>
              <a:t>A 2D max pooling layer with a pool size of (2, 2).</a:t>
            </a:r>
          </a:p>
          <a:p>
            <a:pPr marL="342900" indent="-342900">
              <a:buFont typeface="+mj-lt"/>
              <a:buAutoNum type="arabicPeriod"/>
            </a:pPr>
            <a:r>
              <a:rPr lang="en-US" b="0" i="0" dirty="0">
                <a:solidFill>
                  <a:srgbClr val="374151"/>
                </a:solidFill>
                <a:effectLst/>
                <a:latin typeface="Söhne"/>
              </a:rPr>
              <a:t>A 2D convolutional layer with 32 filters.</a:t>
            </a:r>
          </a:p>
          <a:p>
            <a:pPr marL="342900" indent="-342900" algn="l">
              <a:buFont typeface="+mj-lt"/>
              <a:buAutoNum type="arabicPeriod"/>
            </a:pPr>
            <a:r>
              <a:rPr lang="en-US" b="0" i="0" dirty="0">
                <a:solidFill>
                  <a:srgbClr val="374151"/>
                </a:solidFill>
                <a:effectLst/>
                <a:latin typeface="Söhne"/>
              </a:rPr>
              <a:t>A 2D max pooling layer with a pool size of (2, 2).</a:t>
            </a:r>
          </a:p>
          <a:p>
            <a:pPr marL="342900" indent="-342900">
              <a:buFont typeface="+mj-lt"/>
              <a:buAutoNum type="arabicPeriod"/>
            </a:pPr>
            <a:r>
              <a:rPr lang="en-US" b="0" i="0" dirty="0">
                <a:solidFill>
                  <a:srgbClr val="374151"/>
                </a:solidFill>
                <a:effectLst/>
                <a:latin typeface="Söhne"/>
              </a:rPr>
              <a:t>A 2D convolutional layer with 64 filters</a:t>
            </a:r>
            <a:endParaRPr lang="en-US" dirty="0">
              <a:solidFill>
                <a:srgbClr val="374151"/>
              </a:solidFill>
              <a:latin typeface="Söhne"/>
            </a:endParaRPr>
          </a:p>
          <a:p>
            <a:pPr marL="342900" indent="-342900" algn="l">
              <a:buFont typeface="+mj-lt"/>
              <a:buAutoNum type="arabicPeriod"/>
            </a:pPr>
            <a:r>
              <a:rPr lang="en-US" b="0" i="0" dirty="0">
                <a:solidFill>
                  <a:srgbClr val="374151"/>
                </a:solidFill>
                <a:effectLst/>
                <a:latin typeface="Söhne"/>
              </a:rPr>
              <a:t>A 2D max pooling layer with a pool size of (2, 2).</a:t>
            </a:r>
          </a:p>
          <a:p>
            <a:pPr marL="342900" indent="-342900">
              <a:buFont typeface="+mj-lt"/>
              <a:buAutoNum type="arabicPeriod"/>
            </a:pPr>
            <a:r>
              <a:rPr lang="en-US" b="0" i="0" dirty="0">
                <a:solidFill>
                  <a:srgbClr val="374151"/>
                </a:solidFill>
                <a:effectLst/>
                <a:latin typeface="Söhne"/>
              </a:rPr>
              <a:t>A 2D convolutional layer with 64 filters.</a:t>
            </a:r>
          </a:p>
          <a:p>
            <a:pPr marL="342900" indent="-342900" algn="l">
              <a:buFont typeface="+mj-lt"/>
              <a:buAutoNum type="arabicPeriod"/>
            </a:pPr>
            <a:r>
              <a:rPr lang="en-US" b="0" i="0" dirty="0">
                <a:solidFill>
                  <a:srgbClr val="374151"/>
                </a:solidFill>
                <a:effectLst/>
                <a:latin typeface="Söhne"/>
              </a:rPr>
              <a:t>A 2D max pooling layer with a pool size of (2, 2).</a:t>
            </a:r>
          </a:p>
          <a:p>
            <a:pPr marL="342900" indent="-342900" algn="l">
              <a:buFont typeface="+mj-lt"/>
              <a:buAutoNum type="arabicPeriod"/>
            </a:pPr>
            <a:r>
              <a:rPr lang="en-US" b="0" i="0" dirty="0">
                <a:solidFill>
                  <a:srgbClr val="374151"/>
                </a:solidFill>
                <a:effectLst/>
                <a:latin typeface="Söhne"/>
              </a:rPr>
              <a:t>A flatten layer. (</a:t>
            </a:r>
            <a:r>
              <a:rPr lang="en-US" dirty="0">
                <a:solidFill>
                  <a:srgbClr val="374151"/>
                </a:solidFill>
                <a:latin typeface="Söhne"/>
              </a:rPr>
              <a:t>Don’t consider as a layer)</a:t>
            </a:r>
            <a:endParaRPr lang="en-US" b="0" i="0" dirty="0">
              <a:solidFill>
                <a:srgbClr val="374151"/>
              </a:solidFill>
              <a:effectLst/>
              <a:latin typeface="Söhne"/>
            </a:endParaRPr>
          </a:p>
          <a:p>
            <a:pPr marL="342900" indent="-342900">
              <a:buFont typeface="+mj-lt"/>
              <a:buAutoNum type="arabicPeriod"/>
            </a:pPr>
            <a:r>
              <a:rPr lang="en-US" b="0" i="0" dirty="0">
                <a:solidFill>
                  <a:srgbClr val="374151"/>
                </a:solidFill>
                <a:effectLst/>
                <a:latin typeface="Söhne"/>
              </a:rPr>
              <a:t>A dense (fully connected) layer with 128 units</a:t>
            </a:r>
          </a:p>
          <a:p>
            <a:pPr marL="342900" indent="-342900">
              <a:buFont typeface="+mj-lt"/>
              <a:buAutoNum type="arabicPeriod"/>
            </a:pPr>
            <a:r>
              <a:rPr lang="en-US" b="0" i="0" dirty="0">
                <a:solidFill>
                  <a:srgbClr val="374151"/>
                </a:solidFill>
                <a:effectLst/>
                <a:latin typeface="Söhne"/>
              </a:rPr>
              <a:t>A dense (fully connected) layer with 1 unit</a:t>
            </a:r>
            <a:endParaRPr lang="en-US" dirty="0"/>
          </a:p>
          <a:p>
            <a:endParaRPr lang="en-US" dirty="0"/>
          </a:p>
        </p:txBody>
      </p:sp>
    </p:spTree>
    <p:extLst>
      <p:ext uri="{BB962C8B-B14F-4D97-AF65-F5344CB8AC3E}">
        <p14:creationId xmlns:p14="http://schemas.microsoft.com/office/powerpoint/2010/main" val="250381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CDE4-A15A-165B-3357-0DA8E52F8B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C5E98D-78DB-BADD-6A5D-AB84EFC98FAB}"/>
              </a:ext>
            </a:extLst>
          </p:cNvPr>
          <p:cNvSpPr>
            <a:spLocks noGrp="1"/>
          </p:cNvSpPr>
          <p:nvPr>
            <p:ph sz="half" idx="2"/>
          </p:nvPr>
        </p:nvSpPr>
        <p:spPr/>
        <p:txBody>
          <a:bodyPr/>
          <a:lstStyle/>
          <a:p>
            <a:endParaRPr lang="en-US"/>
          </a:p>
        </p:txBody>
      </p:sp>
      <p:sp>
        <p:nvSpPr>
          <p:cNvPr id="4" name="Content Placeholder 3">
            <a:extLst>
              <a:ext uri="{FF2B5EF4-FFF2-40B4-BE49-F238E27FC236}">
                <a16:creationId xmlns:a16="http://schemas.microsoft.com/office/drawing/2014/main" id="{FC7ADC6B-DE55-1E0A-1BF1-08051B16671A}"/>
              </a:ext>
            </a:extLst>
          </p:cNvPr>
          <p:cNvSpPr>
            <a:spLocks noGrp="1"/>
          </p:cNvSpPr>
          <p:nvPr>
            <p:ph sz="half" idx="3"/>
          </p:nvPr>
        </p:nvSpPr>
        <p:spPr/>
        <p:txBody>
          <a:bodyPr/>
          <a:lstStyle/>
          <a:p>
            <a:endParaRPr lang="en-US"/>
          </a:p>
        </p:txBody>
      </p:sp>
      <p:pic>
        <p:nvPicPr>
          <p:cNvPr id="5" name="Picture 4">
            <a:extLst>
              <a:ext uri="{FF2B5EF4-FFF2-40B4-BE49-F238E27FC236}">
                <a16:creationId xmlns:a16="http://schemas.microsoft.com/office/drawing/2014/main" id="{B05CF4D5-65DF-ECCC-F2AC-6EB9A6ED15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43716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9D30-30BC-0669-BE5B-6441D7F2D3F3}"/>
              </a:ext>
            </a:extLst>
          </p:cNvPr>
          <p:cNvSpPr>
            <a:spLocks noGrp="1"/>
          </p:cNvSpPr>
          <p:nvPr>
            <p:ph type="title"/>
          </p:nvPr>
        </p:nvSpPr>
        <p:spPr>
          <a:xfrm>
            <a:off x="596900" y="643692"/>
            <a:ext cx="9106535" cy="677108"/>
          </a:xfrm>
        </p:spPr>
        <p:txBody>
          <a:bodyPr/>
          <a:lstStyle/>
          <a:p>
            <a:r>
              <a:rPr lang="en-US" b="0" i="0" dirty="0">
                <a:solidFill>
                  <a:srgbClr val="374151"/>
                </a:solidFill>
                <a:effectLst/>
                <a:latin typeface="Söhne"/>
              </a:rPr>
              <a:t>3. Make a CNN model and train model</a:t>
            </a:r>
            <a:endParaRPr lang="en-US" dirty="0"/>
          </a:p>
        </p:txBody>
      </p:sp>
      <p:sp>
        <p:nvSpPr>
          <p:cNvPr id="3" name="Content Placeholder 2">
            <a:extLst>
              <a:ext uri="{FF2B5EF4-FFF2-40B4-BE49-F238E27FC236}">
                <a16:creationId xmlns:a16="http://schemas.microsoft.com/office/drawing/2014/main" id="{3571F97D-25AE-797B-5213-203F7623C374}"/>
              </a:ext>
            </a:extLst>
          </p:cNvPr>
          <p:cNvSpPr>
            <a:spLocks noGrp="1"/>
          </p:cNvSpPr>
          <p:nvPr>
            <p:ph sz="half" idx="2"/>
          </p:nvPr>
        </p:nvSpPr>
        <p:spPr>
          <a:xfrm>
            <a:off x="609600" y="1577340"/>
            <a:ext cx="5303520" cy="369332"/>
          </a:xfrm>
        </p:spPr>
        <p:txBody>
          <a:bodyPr/>
          <a:lstStyle/>
          <a:p>
            <a:pPr algn="l"/>
            <a:r>
              <a:rPr lang="en-US" b="0" i="0" dirty="0">
                <a:solidFill>
                  <a:srgbClr val="374151"/>
                </a:solidFill>
                <a:effectLst/>
                <a:latin typeface="Söhne"/>
              </a:rPr>
              <a:t>Train model</a:t>
            </a:r>
          </a:p>
        </p:txBody>
      </p:sp>
      <p:pic>
        <p:nvPicPr>
          <p:cNvPr id="8" name="Picture 7">
            <a:extLst>
              <a:ext uri="{FF2B5EF4-FFF2-40B4-BE49-F238E27FC236}">
                <a16:creationId xmlns:a16="http://schemas.microsoft.com/office/drawing/2014/main" id="{AC351DFA-7188-A3AE-5827-AAA27A892073}"/>
              </a:ext>
            </a:extLst>
          </p:cNvPr>
          <p:cNvPicPr>
            <a:picLocks noChangeAspect="1"/>
          </p:cNvPicPr>
          <p:nvPr/>
        </p:nvPicPr>
        <p:blipFill>
          <a:blip r:embed="rId2"/>
          <a:stretch>
            <a:fillRect/>
          </a:stretch>
        </p:blipFill>
        <p:spPr>
          <a:xfrm>
            <a:off x="684987" y="2280750"/>
            <a:ext cx="5202012" cy="3586650"/>
          </a:xfrm>
          <a:prstGeom prst="rect">
            <a:avLst/>
          </a:prstGeom>
        </p:spPr>
      </p:pic>
      <p:pic>
        <p:nvPicPr>
          <p:cNvPr id="15" name="Content Placeholder 14">
            <a:extLst>
              <a:ext uri="{FF2B5EF4-FFF2-40B4-BE49-F238E27FC236}">
                <a16:creationId xmlns:a16="http://schemas.microsoft.com/office/drawing/2014/main" id="{9E571B9F-BF9E-EC6E-10AF-B8799AB3709A}"/>
              </a:ext>
            </a:extLst>
          </p:cNvPr>
          <p:cNvPicPr>
            <a:picLocks noGrp="1" noChangeAspect="1"/>
          </p:cNvPicPr>
          <p:nvPr>
            <p:ph sz="half" idx="3"/>
          </p:nvPr>
        </p:nvPicPr>
        <p:blipFill>
          <a:blip r:embed="rId3"/>
          <a:stretch>
            <a:fillRect/>
          </a:stretch>
        </p:blipFill>
        <p:spPr>
          <a:xfrm>
            <a:off x="6278563" y="1894631"/>
            <a:ext cx="5303837" cy="3892651"/>
          </a:xfrm>
          <a:prstGeom prst="rect">
            <a:avLst/>
          </a:prstGeom>
        </p:spPr>
      </p:pic>
    </p:spTree>
    <p:extLst>
      <p:ext uri="{BB962C8B-B14F-4D97-AF65-F5344CB8AC3E}">
        <p14:creationId xmlns:p14="http://schemas.microsoft.com/office/powerpoint/2010/main" val="2444664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9D30-30BC-0669-BE5B-6441D7F2D3F3}"/>
              </a:ext>
            </a:extLst>
          </p:cNvPr>
          <p:cNvSpPr>
            <a:spLocks noGrp="1"/>
          </p:cNvSpPr>
          <p:nvPr>
            <p:ph type="title"/>
          </p:nvPr>
        </p:nvSpPr>
        <p:spPr>
          <a:xfrm>
            <a:off x="608426" y="52076"/>
            <a:ext cx="9106535" cy="677108"/>
          </a:xfrm>
        </p:spPr>
        <p:txBody>
          <a:bodyPr/>
          <a:lstStyle/>
          <a:p>
            <a:r>
              <a:rPr lang="en-US" b="0" i="0" dirty="0">
                <a:solidFill>
                  <a:srgbClr val="374151"/>
                </a:solidFill>
                <a:effectLst/>
                <a:latin typeface="Söhne"/>
              </a:rPr>
              <a:t>3. Make a CNN model and train model</a:t>
            </a:r>
            <a:endParaRPr lang="en-US" dirty="0"/>
          </a:p>
        </p:txBody>
      </p:sp>
      <p:sp>
        <p:nvSpPr>
          <p:cNvPr id="3" name="Content Placeholder 2">
            <a:extLst>
              <a:ext uri="{FF2B5EF4-FFF2-40B4-BE49-F238E27FC236}">
                <a16:creationId xmlns:a16="http://schemas.microsoft.com/office/drawing/2014/main" id="{3571F97D-25AE-797B-5213-203F7623C374}"/>
              </a:ext>
            </a:extLst>
          </p:cNvPr>
          <p:cNvSpPr>
            <a:spLocks noGrp="1"/>
          </p:cNvSpPr>
          <p:nvPr>
            <p:ph sz="half" idx="2"/>
          </p:nvPr>
        </p:nvSpPr>
        <p:spPr>
          <a:xfrm>
            <a:off x="609600" y="1577340"/>
            <a:ext cx="5303520" cy="369332"/>
          </a:xfrm>
        </p:spPr>
        <p:txBody>
          <a:bodyPr/>
          <a:lstStyle/>
          <a:p>
            <a:pPr algn="l"/>
            <a:r>
              <a:rPr lang="en-US" b="0" i="0" dirty="0">
                <a:solidFill>
                  <a:srgbClr val="374151"/>
                </a:solidFill>
                <a:effectLst/>
                <a:latin typeface="Söhne"/>
              </a:rPr>
              <a:t>Train model</a:t>
            </a:r>
          </a:p>
        </p:txBody>
      </p:sp>
      <p:pic>
        <p:nvPicPr>
          <p:cNvPr id="15" name="Content Placeholder 14">
            <a:extLst>
              <a:ext uri="{FF2B5EF4-FFF2-40B4-BE49-F238E27FC236}">
                <a16:creationId xmlns:a16="http://schemas.microsoft.com/office/drawing/2014/main" id="{9E571B9F-BF9E-EC6E-10AF-B8799AB3709A}"/>
              </a:ext>
            </a:extLst>
          </p:cNvPr>
          <p:cNvPicPr>
            <a:picLocks noGrp="1" noChangeAspect="1"/>
          </p:cNvPicPr>
          <p:nvPr>
            <p:ph sz="half" idx="3"/>
          </p:nvPr>
        </p:nvPicPr>
        <p:blipFill>
          <a:blip r:embed="rId2"/>
          <a:stretch>
            <a:fillRect/>
          </a:stretch>
        </p:blipFill>
        <p:spPr>
          <a:xfrm>
            <a:off x="6278563" y="1894631"/>
            <a:ext cx="5303837" cy="3892651"/>
          </a:xfrm>
          <a:prstGeom prst="rect">
            <a:avLst/>
          </a:prstGeom>
        </p:spPr>
      </p:pic>
      <p:pic>
        <p:nvPicPr>
          <p:cNvPr id="7" name="Picture 6">
            <a:extLst>
              <a:ext uri="{FF2B5EF4-FFF2-40B4-BE49-F238E27FC236}">
                <a16:creationId xmlns:a16="http://schemas.microsoft.com/office/drawing/2014/main" id="{8900574F-E181-08A9-0E42-8B55B35ED7C2}"/>
              </a:ext>
            </a:extLst>
          </p:cNvPr>
          <p:cNvPicPr>
            <a:picLocks noChangeAspect="1"/>
          </p:cNvPicPr>
          <p:nvPr/>
        </p:nvPicPr>
        <p:blipFill>
          <a:blip r:embed="rId3"/>
          <a:stretch>
            <a:fillRect/>
          </a:stretch>
        </p:blipFill>
        <p:spPr>
          <a:xfrm>
            <a:off x="608426" y="2133600"/>
            <a:ext cx="5359332" cy="3892651"/>
          </a:xfrm>
          <a:prstGeom prst="rect">
            <a:avLst/>
          </a:prstGeom>
        </p:spPr>
      </p:pic>
    </p:spTree>
    <p:extLst>
      <p:ext uri="{BB962C8B-B14F-4D97-AF65-F5344CB8AC3E}">
        <p14:creationId xmlns:p14="http://schemas.microsoft.com/office/powerpoint/2010/main" val="3364657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EDE86-ABCB-6A83-C585-66657E3A0AFA}"/>
              </a:ext>
            </a:extLst>
          </p:cNvPr>
          <p:cNvSpPr>
            <a:spLocks noGrp="1"/>
          </p:cNvSpPr>
          <p:nvPr>
            <p:ph type="title"/>
          </p:nvPr>
        </p:nvSpPr>
        <p:spPr>
          <a:xfrm>
            <a:off x="502333" y="191493"/>
            <a:ext cx="10821574" cy="677108"/>
          </a:xfrm>
        </p:spPr>
        <p:txBody>
          <a:bodyPr/>
          <a:lstStyle/>
          <a:p>
            <a:pPr algn="l"/>
            <a:r>
              <a:rPr lang="en-US" b="0" i="0" dirty="0">
                <a:solidFill>
                  <a:srgbClr val="374151"/>
                </a:solidFill>
                <a:effectLst/>
                <a:latin typeface="Söhne"/>
              </a:rPr>
              <a:t>4. Evaluating the performance of a CNN model</a:t>
            </a:r>
          </a:p>
        </p:txBody>
      </p:sp>
      <p:pic>
        <p:nvPicPr>
          <p:cNvPr id="6" name="Content Placeholder 5">
            <a:extLst>
              <a:ext uri="{FF2B5EF4-FFF2-40B4-BE49-F238E27FC236}">
                <a16:creationId xmlns:a16="http://schemas.microsoft.com/office/drawing/2014/main" id="{19749A11-9B33-83A6-9E4E-4D5D67308A3D}"/>
              </a:ext>
            </a:extLst>
          </p:cNvPr>
          <p:cNvPicPr>
            <a:picLocks noGrp="1" noChangeAspect="1"/>
          </p:cNvPicPr>
          <p:nvPr>
            <p:ph sz="half" idx="3"/>
          </p:nvPr>
        </p:nvPicPr>
        <p:blipFill>
          <a:blip r:embed="rId2"/>
          <a:stretch>
            <a:fillRect/>
          </a:stretch>
        </p:blipFill>
        <p:spPr>
          <a:xfrm>
            <a:off x="6278563" y="1979284"/>
            <a:ext cx="5303837" cy="3723345"/>
          </a:xfrm>
        </p:spPr>
      </p:pic>
      <p:sp>
        <p:nvSpPr>
          <p:cNvPr id="8" name="TextBox 7">
            <a:extLst>
              <a:ext uri="{FF2B5EF4-FFF2-40B4-BE49-F238E27FC236}">
                <a16:creationId xmlns:a16="http://schemas.microsoft.com/office/drawing/2014/main" id="{22A0778D-449B-E036-7D0E-FD8C8F48834F}"/>
              </a:ext>
            </a:extLst>
          </p:cNvPr>
          <p:cNvSpPr txBox="1"/>
          <p:nvPr/>
        </p:nvSpPr>
        <p:spPr>
          <a:xfrm>
            <a:off x="6248400" y="5867400"/>
            <a:ext cx="6096000" cy="646331"/>
          </a:xfrm>
          <a:prstGeom prst="rect">
            <a:avLst/>
          </a:prstGeom>
          <a:noFill/>
        </p:spPr>
        <p:txBody>
          <a:bodyPr wrap="square">
            <a:spAutoFit/>
          </a:bodyPr>
          <a:lstStyle/>
          <a:p>
            <a:r>
              <a:rPr lang="en-US" b="0" i="0" dirty="0">
                <a:solidFill>
                  <a:schemeClr val="tx1"/>
                </a:solidFill>
                <a:effectLst/>
                <a:latin typeface="Consolas" panose="020B0609020204030204" pitchFamily="49" charset="0"/>
              </a:rPr>
              <a:t>Test Accuracy: </a:t>
            </a:r>
            <a:r>
              <a:rPr lang="en-US" b="1" i="0" dirty="0">
                <a:solidFill>
                  <a:schemeClr val="tx1"/>
                </a:solidFill>
                <a:effectLst/>
                <a:latin typeface="Consolas" panose="020B0609020204030204" pitchFamily="49" charset="0"/>
              </a:rPr>
              <a:t>96.4 % </a:t>
            </a:r>
          </a:p>
          <a:p>
            <a:r>
              <a:rPr lang="en-US" b="0" i="0" dirty="0">
                <a:solidFill>
                  <a:schemeClr val="tx1"/>
                </a:solidFill>
                <a:effectLst/>
                <a:latin typeface="Consolas" panose="020B0609020204030204" pitchFamily="49" charset="0"/>
              </a:rPr>
              <a:t>Test Loss: </a:t>
            </a:r>
            <a:r>
              <a:rPr lang="en-US" b="1" i="0" dirty="0">
                <a:solidFill>
                  <a:schemeClr val="tx1"/>
                </a:solidFill>
                <a:effectLst/>
                <a:latin typeface="Consolas" panose="020B0609020204030204" pitchFamily="49" charset="0"/>
              </a:rPr>
              <a:t>0.093</a:t>
            </a:r>
            <a:endParaRPr lang="en-US" b="1" dirty="0">
              <a:solidFill>
                <a:schemeClr val="tx1"/>
              </a:solidFill>
            </a:endParaRPr>
          </a:p>
        </p:txBody>
      </p:sp>
      <p:pic>
        <p:nvPicPr>
          <p:cNvPr id="10" name="Picture 9">
            <a:extLst>
              <a:ext uri="{FF2B5EF4-FFF2-40B4-BE49-F238E27FC236}">
                <a16:creationId xmlns:a16="http://schemas.microsoft.com/office/drawing/2014/main" id="{9D73A80C-DFB7-0D7D-DD06-3E0EE21AFC81}"/>
              </a:ext>
            </a:extLst>
          </p:cNvPr>
          <p:cNvPicPr>
            <a:picLocks noChangeAspect="1"/>
          </p:cNvPicPr>
          <p:nvPr/>
        </p:nvPicPr>
        <p:blipFill rotWithShape="1">
          <a:blip r:embed="rId3"/>
          <a:srcRect l="15962" t="2164" r="8789" b="11846"/>
          <a:stretch/>
        </p:blipFill>
        <p:spPr>
          <a:xfrm>
            <a:off x="638355" y="2514601"/>
            <a:ext cx="2291079" cy="3124200"/>
          </a:xfrm>
          <a:prstGeom prst="rect">
            <a:avLst/>
          </a:prstGeom>
        </p:spPr>
      </p:pic>
      <p:pic>
        <p:nvPicPr>
          <p:cNvPr id="12" name="Picture 11">
            <a:extLst>
              <a:ext uri="{FF2B5EF4-FFF2-40B4-BE49-F238E27FC236}">
                <a16:creationId xmlns:a16="http://schemas.microsoft.com/office/drawing/2014/main" id="{EEDCC417-8459-18DA-5429-A892C567B882}"/>
              </a:ext>
            </a:extLst>
          </p:cNvPr>
          <p:cNvPicPr>
            <a:picLocks noChangeAspect="1"/>
          </p:cNvPicPr>
          <p:nvPr/>
        </p:nvPicPr>
        <p:blipFill>
          <a:blip r:embed="rId4"/>
          <a:stretch>
            <a:fillRect/>
          </a:stretch>
        </p:blipFill>
        <p:spPr>
          <a:xfrm>
            <a:off x="3294877" y="2551982"/>
            <a:ext cx="2239004" cy="3086819"/>
          </a:xfrm>
          <a:prstGeom prst="rect">
            <a:avLst/>
          </a:prstGeom>
        </p:spPr>
      </p:pic>
    </p:spTree>
    <p:extLst>
      <p:ext uri="{BB962C8B-B14F-4D97-AF65-F5344CB8AC3E}">
        <p14:creationId xmlns:p14="http://schemas.microsoft.com/office/powerpoint/2010/main" val="177859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ED211E-F86D-1F98-87AE-D4919F40F45B}"/>
              </a:ext>
            </a:extLst>
          </p:cNvPr>
          <p:cNvSpPr>
            <a:spLocks noGrp="1"/>
          </p:cNvSpPr>
          <p:nvPr>
            <p:ph type="ctrTitle"/>
          </p:nvPr>
        </p:nvSpPr>
        <p:spPr>
          <a:xfrm>
            <a:off x="685800" y="914400"/>
            <a:ext cx="10363200" cy="1440180"/>
          </a:xfrm>
        </p:spPr>
        <p:txBody>
          <a:bodyPr wrap="square">
            <a:normAutofit/>
          </a:bodyPr>
          <a:lstStyle/>
          <a:p>
            <a:r>
              <a:rPr lang="en-US" dirty="0"/>
              <a:t>5. Develop Web Application with Flask</a:t>
            </a:r>
          </a:p>
        </p:txBody>
      </p:sp>
      <p:pic>
        <p:nvPicPr>
          <p:cNvPr id="10" name="Picture 9">
            <a:extLst>
              <a:ext uri="{FF2B5EF4-FFF2-40B4-BE49-F238E27FC236}">
                <a16:creationId xmlns:a16="http://schemas.microsoft.com/office/drawing/2014/main" id="{E9E634E9-6DD0-BB77-9031-D9ED7AC71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373630"/>
            <a:ext cx="8283658" cy="2956816"/>
          </a:xfrm>
          <a:prstGeom prst="rect">
            <a:avLst/>
          </a:prstGeom>
        </p:spPr>
      </p:pic>
    </p:spTree>
    <p:extLst>
      <p:ext uri="{BB962C8B-B14F-4D97-AF65-F5344CB8AC3E}">
        <p14:creationId xmlns:p14="http://schemas.microsoft.com/office/powerpoint/2010/main" val="3716960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1A209-E39F-4FA6-5FAE-83BAAEEDBC88}"/>
              </a:ext>
            </a:extLst>
          </p:cNvPr>
          <p:cNvSpPr>
            <a:spLocks noGrp="1"/>
          </p:cNvSpPr>
          <p:nvPr>
            <p:ph type="title"/>
          </p:nvPr>
        </p:nvSpPr>
        <p:spPr>
          <a:xfrm>
            <a:off x="609600" y="609600"/>
            <a:ext cx="10821574" cy="677108"/>
          </a:xfrm>
        </p:spPr>
        <p:txBody>
          <a:bodyPr/>
          <a:lstStyle/>
          <a:p>
            <a:r>
              <a:rPr lang="en-US" dirty="0"/>
              <a:t>Image classification with CNN and Flask</a:t>
            </a:r>
          </a:p>
        </p:txBody>
      </p:sp>
      <p:sp>
        <p:nvSpPr>
          <p:cNvPr id="5" name="Content Placeholder 4">
            <a:extLst>
              <a:ext uri="{FF2B5EF4-FFF2-40B4-BE49-F238E27FC236}">
                <a16:creationId xmlns:a16="http://schemas.microsoft.com/office/drawing/2014/main" id="{081AED41-C663-5C9E-A729-D1BE110BB2EA}"/>
              </a:ext>
            </a:extLst>
          </p:cNvPr>
          <p:cNvSpPr>
            <a:spLocks noGrp="1"/>
          </p:cNvSpPr>
          <p:nvPr>
            <p:ph sz="half" idx="2"/>
          </p:nvPr>
        </p:nvSpPr>
        <p:spPr>
          <a:xfrm>
            <a:off x="622540" y="2362200"/>
            <a:ext cx="6616460" cy="2585323"/>
          </a:xfrm>
        </p:spPr>
        <p:txBody>
          <a:bodyPr/>
          <a:lstStyle/>
          <a:p>
            <a:pPr algn="l">
              <a:buFont typeface="+mj-lt"/>
              <a:buAutoNum type="arabicPeriod"/>
            </a:pPr>
            <a:r>
              <a:rPr lang="en-US" b="0" i="0" dirty="0">
                <a:solidFill>
                  <a:srgbClr val="374151"/>
                </a:solidFill>
                <a:effectLst/>
                <a:latin typeface="Söhne"/>
              </a:rPr>
              <a:t> Introduction to image classification CNN</a:t>
            </a:r>
          </a:p>
          <a:p>
            <a:pPr algn="l">
              <a:buFont typeface="+mj-lt"/>
              <a:buAutoNum type="arabicPeriod"/>
            </a:pPr>
            <a:r>
              <a:rPr lang="en-US" b="0" i="0" dirty="0">
                <a:solidFill>
                  <a:srgbClr val="374151"/>
                </a:solidFill>
                <a:effectLst/>
                <a:latin typeface="Söhne"/>
              </a:rPr>
              <a:t> </a:t>
            </a:r>
            <a:r>
              <a:rPr lang="en-US" dirty="0">
                <a:solidFill>
                  <a:srgbClr val="374151"/>
                </a:solidFill>
                <a:latin typeface="Söhne"/>
              </a:rPr>
              <a:t>Data preparation </a:t>
            </a:r>
            <a:br>
              <a:rPr lang="en-US" b="0" i="0" dirty="0">
                <a:solidFill>
                  <a:srgbClr val="374151"/>
                </a:solidFill>
                <a:effectLst/>
                <a:latin typeface="Söhne"/>
              </a:rPr>
            </a:br>
            <a:r>
              <a:rPr lang="en-US" b="0" i="0" dirty="0">
                <a:solidFill>
                  <a:srgbClr val="374151"/>
                </a:solidFill>
                <a:effectLst/>
                <a:latin typeface="Söhne"/>
              </a:rPr>
              <a:t>3. Make a CNN model and train model</a:t>
            </a:r>
          </a:p>
          <a:p>
            <a:pPr algn="l"/>
            <a:r>
              <a:rPr lang="en-US" b="0" i="0" dirty="0">
                <a:solidFill>
                  <a:srgbClr val="374151"/>
                </a:solidFill>
                <a:effectLst/>
                <a:latin typeface="Söhne"/>
              </a:rPr>
              <a:t>4. Evaluating the performance of a CNN model</a:t>
            </a:r>
          </a:p>
          <a:p>
            <a:pPr algn="l"/>
            <a:r>
              <a:rPr lang="en-US" b="0" i="0" dirty="0">
                <a:solidFill>
                  <a:srgbClr val="374151"/>
                </a:solidFill>
                <a:effectLst/>
                <a:latin typeface="Söhne"/>
              </a:rPr>
              <a:t>5. </a:t>
            </a:r>
            <a:r>
              <a:rPr lang="en-US" dirty="0"/>
              <a:t>Develop Web Application with Flask</a:t>
            </a:r>
            <a:endParaRPr lang="en-US" b="0" i="0" dirty="0">
              <a:solidFill>
                <a:srgbClr val="374151"/>
              </a:solidFill>
              <a:effectLst/>
              <a:latin typeface="Söhne"/>
            </a:endParaRPr>
          </a:p>
          <a:p>
            <a:pPr algn="l"/>
            <a:r>
              <a:rPr lang="en-US" b="0" i="0" dirty="0">
                <a:solidFill>
                  <a:srgbClr val="374151"/>
                </a:solidFill>
                <a:effectLst/>
                <a:latin typeface="Söhne"/>
              </a:rPr>
              <a:t>6. Conclusion</a:t>
            </a:r>
          </a:p>
          <a:p>
            <a:endParaRPr lang="en-US" dirty="0"/>
          </a:p>
        </p:txBody>
      </p:sp>
    </p:spTree>
    <p:extLst>
      <p:ext uri="{BB962C8B-B14F-4D97-AF65-F5344CB8AC3E}">
        <p14:creationId xmlns:p14="http://schemas.microsoft.com/office/powerpoint/2010/main" val="249364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95D202-AF45-8457-A5BE-04CB71BFC898}"/>
              </a:ext>
            </a:extLst>
          </p:cNvPr>
          <p:cNvSpPr>
            <a:spLocks noGrp="1"/>
          </p:cNvSpPr>
          <p:nvPr>
            <p:ph type="title"/>
          </p:nvPr>
        </p:nvSpPr>
        <p:spPr>
          <a:xfrm>
            <a:off x="609600" y="251171"/>
            <a:ext cx="9106535" cy="677108"/>
          </a:xfrm>
        </p:spPr>
        <p:txBody>
          <a:bodyPr/>
          <a:lstStyle/>
          <a:p>
            <a:r>
              <a:rPr lang="en-US" dirty="0"/>
              <a:t>5. Develop Web Application with Flask</a:t>
            </a:r>
          </a:p>
        </p:txBody>
      </p:sp>
      <p:sp>
        <p:nvSpPr>
          <p:cNvPr id="5" name="Content Placeholder 4">
            <a:extLst>
              <a:ext uri="{FF2B5EF4-FFF2-40B4-BE49-F238E27FC236}">
                <a16:creationId xmlns:a16="http://schemas.microsoft.com/office/drawing/2014/main" id="{23909701-9051-BB38-06FA-2BE03BC4DDB5}"/>
              </a:ext>
            </a:extLst>
          </p:cNvPr>
          <p:cNvSpPr>
            <a:spLocks noGrp="1"/>
          </p:cNvSpPr>
          <p:nvPr>
            <p:ph sz="half" idx="2"/>
          </p:nvPr>
        </p:nvSpPr>
        <p:spPr>
          <a:xfrm>
            <a:off x="734538" y="2510618"/>
            <a:ext cx="5303520" cy="1477328"/>
          </a:xfrm>
        </p:spPr>
        <p:txBody>
          <a:bodyPr/>
          <a:lstStyle/>
          <a:p>
            <a:r>
              <a:rPr lang="en-US" dirty="0"/>
              <a:t>FLASK</a:t>
            </a:r>
          </a:p>
          <a:p>
            <a:r>
              <a:rPr lang="en-US" dirty="0"/>
              <a:t>HTML</a:t>
            </a:r>
          </a:p>
          <a:p>
            <a:r>
              <a:rPr lang="en-US" dirty="0"/>
              <a:t>Bootstrap</a:t>
            </a:r>
          </a:p>
          <a:p>
            <a:r>
              <a:rPr lang="en-US" dirty="0"/>
              <a:t>CSS </a:t>
            </a:r>
          </a:p>
        </p:txBody>
      </p:sp>
      <p:grpSp>
        <p:nvGrpSpPr>
          <p:cNvPr id="36" name="Group 35">
            <a:extLst>
              <a:ext uri="{FF2B5EF4-FFF2-40B4-BE49-F238E27FC236}">
                <a16:creationId xmlns:a16="http://schemas.microsoft.com/office/drawing/2014/main" id="{732284AD-5B20-877F-36B5-A614A192F069}"/>
              </a:ext>
            </a:extLst>
          </p:cNvPr>
          <p:cNvGrpSpPr/>
          <p:nvPr/>
        </p:nvGrpSpPr>
        <p:grpSpPr>
          <a:xfrm>
            <a:off x="2819400" y="1371600"/>
            <a:ext cx="3956360" cy="4287076"/>
            <a:chOff x="6705600" y="1219200"/>
            <a:chExt cx="3956360" cy="4287076"/>
          </a:xfrm>
        </p:grpSpPr>
        <p:pic>
          <p:nvPicPr>
            <p:cNvPr id="12" name="Picture 11">
              <a:extLst>
                <a:ext uri="{FF2B5EF4-FFF2-40B4-BE49-F238E27FC236}">
                  <a16:creationId xmlns:a16="http://schemas.microsoft.com/office/drawing/2014/main" id="{AE6AA414-D9B7-58BD-CFD2-F79ED0276B8A}"/>
                </a:ext>
              </a:extLst>
            </p:cNvPr>
            <p:cNvPicPr>
              <a:picLocks noChangeAspect="1"/>
            </p:cNvPicPr>
            <p:nvPr/>
          </p:nvPicPr>
          <p:blipFill>
            <a:blip r:embed="rId2"/>
            <a:stretch>
              <a:fillRect/>
            </a:stretch>
          </p:blipFill>
          <p:spPr>
            <a:xfrm>
              <a:off x="6705600" y="1219200"/>
              <a:ext cx="3956360" cy="4287076"/>
            </a:xfrm>
            <a:prstGeom prst="rect">
              <a:avLst/>
            </a:prstGeom>
          </p:spPr>
        </p:pic>
        <p:cxnSp>
          <p:nvCxnSpPr>
            <p:cNvPr id="16" name="Straight Connector 15">
              <a:extLst>
                <a:ext uri="{FF2B5EF4-FFF2-40B4-BE49-F238E27FC236}">
                  <a16:creationId xmlns:a16="http://schemas.microsoft.com/office/drawing/2014/main" id="{DFC1E327-1C47-2C25-2665-6084BA78E6E1}"/>
                </a:ext>
              </a:extLst>
            </p:cNvPr>
            <p:cNvCxnSpPr/>
            <p:nvPr/>
          </p:nvCxnSpPr>
          <p:spPr>
            <a:xfrm>
              <a:off x="7772400" y="1748034"/>
              <a:ext cx="76200" cy="37338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B482A563-0035-4322-27B7-815870DA0650}"/>
                </a:ext>
              </a:extLst>
            </p:cNvPr>
            <p:cNvCxnSpPr>
              <a:cxnSpLocks/>
            </p:cNvCxnSpPr>
            <p:nvPr/>
          </p:nvCxnSpPr>
          <p:spPr>
            <a:xfrm>
              <a:off x="7772400" y="2209800"/>
              <a:ext cx="32277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9736B68D-619D-1B48-B09D-D57F14865E46}"/>
                </a:ext>
              </a:extLst>
            </p:cNvPr>
            <p:cNvCxnSpPr>
              <a:cxnSpLocks/>
            </p:cNvCxnSpPr>
            <p:nvPr/>
          </p:nvCxnSpPr>
          <p:spPr>
            <a:xfrm>
              <a:off x="7848600" y="3429000"/>
              <a:ext cx="5334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3A907058-E96B-DB10-D9BC-CAC4D27F5CA5}"/>
                </a:ext>
              </a:extLst>
            </p:cNvPr>
            <p:cNvCxnSpPr>
              <a:cxnSpLocks/>
            </p:cNvCxnSpPr>
            <p:nvPr/>
          </p:nvCxnSpPr>
          <p:spPr>
            <a:xfrm>
              <a:off x="7848600" y="4724400"/>
              <a:ext cx="4572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998F5762-7503-96CF-415F-233FD60FB4EE}"/>
                </a:ext>
              </a:extLst>
            </p:cNvPr>
            <p:cNvCxnSpPr>
              <a:cxnSpLocks/>
            </p:cNvCxnSpPr>
            <p:nvPr/>
          </p:nvCxnSpPr>
          <p:spPr>
            <a:xfrm>
              <a:off x="7848600" y="5334000"/>
              <a:ext cx="1524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8A1280D4-3BE2-DFCB-4961-AB4EB718659C}"/>
                </a:ext>
              </a:extLst>
            </p:cNvPr>
            <p:cNvCxnSpPr>
              <a:cxnSpLocks/>
            </p:cNvCxnSpPr>
            <p:nvPr/>
          </p:nvCxnSpPr>
          <p:spPr>
            <a:xfrm flipV="1">
              <a:off x="8382000" y="2315528"/>
              <a:ext cx="0" cy="50387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F6A65A54-2274-F4B3-76AD-456CDB800A80}"/>
                </a:ext>
              </a:extLst>
            </p:cNvPr>
            <p:cNvCxnSpPr>
              <a:cxnSpLocks/>
            </p:cNvCxnSpPr>
            <p:nvPr/>
          </p:nvCxnSpPr>
          <p:spPr>
            <a:xfrm flipV="1">
              <a:off x="8458200" y="3581400"/>
              <a:ext cx="0" cy="50387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4059FF04-CBF5-C6C9-FF2D-BA9A6056CA83}"/>
                </a:ext>
              </a:extLst>
            </p:cNvPr>
            <p:cNvCxnSpPr>
              <a:cxnSpLocks/>
            </p:cNvCxnSpPr>
            <p:nvPr/>
          </p:nvCxnSpPr>
          <p:spPr>
            <a:xfrm>
              <a:off x="8382000" y="2826589"/>
              <a:ext cx="32277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2B5D5374-8EF3-86C2-D70D-B32D84A113AA}"/>
                </a:ext>
              </a:extLst>
            </p:cNvPr>
            <p:cNvCxnSpPr>
              <a:cxnSpLocks/>
            </p:cNvCxnSpPr>
            <p:nvPr/>
          </p:nvCxnSpPr>
          <p:spPr>
            <a:xfrm>
              <a:off x="8458200" y="4085272"/>
              <a:ext cx="32277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8" name="TextBox 37">
            <a:extLst>
              <a:ext uri="{FF2B5EF4-FFF2-40B4-BE49-F238E27FC236}">
                <a16:creationId xmlns:a16="http://schemas.microsoft.com/office/drawing/2014/main" id="{1411934A-BDC3-A6B2-196B-C0DB75B666B9}"/>
              </a:ext>
            </a:extLst>
          </p:cNvPr>
          <p:cNvSpPr txBox="1"/>
          <p:nvPr/>
        </p:nvSpPr>
        <p:spPr>
          <a:xfrm>
            <a:off x="7367269" y="2380718"/>
            <a:ext cx="6096000" cy="369332"/>
          </a:xfrm>
          <a:prstGeom prst="rect">
            <a:avLst/>
          </a:prstGeom>
          <a:noFill/>
        </p:spPr>
        <p:txBody>
          <a:bodyPr wrap="square">
            <a:spAutoFit/>
          </a:bodyPr>
          <a:lstStyle/>
          <a:p>
            <a:r>
              <a:rPr lang="en-US" sz="1800" dirty="0"/>
              <a:t>Create all html files</a:t>
            </a:r>
            <a:endParaRPr lang="en-IN" sz="1800" dirty="0"/>
          </a:p>
        </p:txBody>
      </p:sp>
      <p:sp>
        <p:nvSpPr>
          <p:cNvPr id="39" name="TextBox 38">
            <a:extLst>
              <a:ext uri="{FF2B5EF4-FFF2-40B4-BE49-F238E27FC236}">
                <a16:creationId xmlns:a16="http://schemas.microsoft.com/office/drawing/2014/main" id="{1DE25117-C2C9-0440-7DDF-898E40C93D21}"/>
              </a:ext>
            </a:extLst>
          </p:cNvPr>
          <p:cNvSpPr txBox="1"/>
          <p:nvPr/>
        </p:nvSpPr>
        <p:spPr>
          <a:xfrm>
            <a:off x="7385360" y="3562350"/>
            <a:ext cx="3493264" cy="646331"/>
          </a:xfrm>
          <a:prstGeom prst="rect">
            <a:avLst/>
          </a:prstGeom>
          <a:noFill/>
        </p:spPr>
        <p:txBody>
          <a:bodyPr wrap="none" rtlCol="0">
            <a:spAutoFit/>
          </a:bodyPr>
          <a:lstStyle/>
          <a:p>
            <a:r>
              <a:rPr lang="en-US" dirty="0"/>
              <a:t>Create all static files like </a:t>
            </a:r>
            <a:r>
              <a:rPr lang="en-US" dirty="0" err="1"/>
              <a:t>css</a:t>
            </a:r>
            <a:r>
              <a:rPr lang="en-US" dirty="0"/>
              <a:t>, </a:t>
            </a:r>
            <a:r>
              <a:rPr lang="en-US" dirty="0" err="1"/>
              <a:t>js</a:t>
            </a:r>
            <a:r>
              <a:rPr lang="en-US" dirty="0"/>
              <a:t>, </a:t>
            </a:r>
          </a:p>
          <a:p>
            <a:r>
              <a:rPr lang="en-US" dirty="0"/>
              <a:t>images, </a:t>
            </a:r>
            <a:r>
              <a:rPr lang="en-US" dirty="0" err="1"/>
              <a:t>etc</a:t>
            </a:r>
            <a:endParaRPr lang="en-IN" dirty="0"/>
          </a:p>
        </p:txBody>
      </p:sp>
      <p:sp>
        <p:nvSpPr>
          <p:cNvPr id="40" name="TextBox 39">
            <a:extLst>
              <a:ext uri="{FF2B5EF4-FFF2-40B4-BE49-F238E27FC236}">
                <a16:creationId xmlns:a16="http://schemas.microsoft.com/office/drawing/2014/main" id="{8AE75FAF-B61D-8F15-1A81-3C5164A65E40}"/>
              </a:ext>
            </a:extLst>
          </p:cNvPr>
          <p:cNvSpPr txBox="1"/>
          <p:nvPr/>
        </p:nvSpPr>
        <p:spPr>
          <a:xfrm>
            <a:off x="7386319" y="4643673"/>
            <a:ext cx="1582484" cy="369332"/>
          </a:xfrm>
          <a:prstGeom prst="rect">
            <a:avLst/>
          </a:prstGeom>
          <a:noFill/>
        </p:spPr>
        <p:txBody>
          <a:bodyPr wrap="none" rtlCol="0">
            <a:spAutoFit/>
          </a:bodyPr>
          <a:lstStyle/>
          <a:p>
            <a:r>
              <a:rPr lang="en-US" dirty="0"/>
              <a:t>Main flask file</a:t>
            </a:r>
            <a:endParaRPr lang="en-IN" dirty="0"/>
          </a:p>
        </p:txBody>
      </p:sp>
      <p:sp>
        <p:nvSpPr>
          <p:cNvPr id="41" name="TextBox 40">
            <a:extLst>
              <a:ext uri="{FF2B5EF4-FFF2-40B4-BE49-F238E27FC236}">
                <a16:creationId xmlns:a16="http://schemas.microsoft.com/office/drawing/2014/main" id="{4523B986-DFBD-90C4-55C8-23AAFDACEDD5}"/>
              </a:ext>
            </a:extLst>
          </p:cNvPr>
          <p:cNvSpPr txBox="1"/>
          <p:nvPr/>
        </p:nvSpPr>
        <p:spPr>
          <a:xfrm>
            <a:off x="7367269" y="5162231"/>
            <a:ext cx="1659429" cy="369332"/>
          </a:xfrm>
          <a:prstGeom prst="rect">
            <a:avLst/>
          </a:prstGeom>
          <a:noFill/>
        </p:spPr>
        <p:txBody>
          <a:bodyPr wrap="none" rtlCol="0">
            <a:spAutoFit/>
          </a:bodyPr>
          <a:lstStyle/>
          <a:p>
            <a:r>
              <a:rPr lang="en-US" dirty="0"/>
              <a:t>Trained model</a:t>
            </a:r>
            <a:endParaRPr lang="en-IN" dirty="0"/>
          </a:p>
        </p:txBody>
      </p:sp>
      <p:cxnSp>
        <p:nvCxnSpPr>
          <p:cNvPr id="42" name="Straight Arrow Connector 41">
            <a:extLst>
              <a:ext uri="{FF2B5EF4-FFF2-40B4-BE49-F238E27FC236}">
                <a16:creationId xmlns:a16="http://schemas.microsoft.com/office/drawing/2014/main" id="{5AB470B8-19BB-584E-3707-352B04C217C3}"/>
              </a:ext>
            </a:extLst>
          </p:cNvPr>
          <p:cNvCxnSpPr>
            <a:cxnSpLocks/>
          </p:cNvCxnSpPr>
          <p:nvPr/>
        </p:nvCxnSpPr>
        <p:spPr>
          <a:xfrm>
            <a:off x="6096000" y="2616347"/>
            <a:ext cx="1173480" cy="0"/>
          </a:xfrm>
          <a:prstGeom prst="straightConnector1">
            <a:avLst/>
          </a:prstGeom>
          <a:ln>
            <a:solidFill>
              <a:srgbClr val="FE07E1"/>
            </a:solidFill>
            <a:tailEnd type="triangle"/>
          </a:ln>
        </p:spPr>
        <p:style>
          <a:lnRef idx="1">
            <a:schemeClr val="accent1"/>
          </a:lnRef>
          <a:fillRef idx="0">
            <a:schemeClr val="accent1"/>
          </a:fillRef>
          <a:effectRef idx="0">
            <a:schemeClr val="accent1"/>
          </a:effectRef>
          <a:fontRef idx="minor">
            <a:schemeClr val="tx1"/>
          </a:fontRef>
        </p:style>
      </p:cxnSp>
      <p:sp>
        <p:nvSpPr>
          <p:cNvPr id="43" name="Right Brace 42">
            <a:extLst>
              <a:ext uri="{FF2B5EF4-FFF2-40B4-BE49-F238E27FC236}">
                <a16:creationId xmlns:a16="http://schemas.microsoft.com/office/drawing/2014/main" id="{10DD0E4F-9696-774D-60BA-F9065953071F}"/>
              </a:ext>
            </a:extLst>
          </p:cNvPr>
          <p:cNvSpPr/>
          <p:nvPr/>
        </p:nvSpPr>
        <p:spPr>
          <a:xfrm>
            <a:off x="5867400" y="2291518"/>
            <a:ext cx="274318" cy="649659"/>
          </a:xfrm>
          <a:prstGeom prst="rightBrace">
            <a:avLst>
              <a:gd name="adj1" fmla="val 19047"/>
              <a:gd name="adj2" fmla="val 50000"/>
            </a:avLst>
          </a:prstGeom>
          <a:ln>
            <a:solidFill>
              <a:srgbClr val="FE07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46" name="Straight Arrow Connector 45">
            <a:extLst>
              <a:ext uri="{FF2B5EF4-FFF2-40B4-BE49-F238E27FC236}">
                <a16:creationId xmlns:a16="http://schemas.microsoft.com/office/drawing/2014/main" id="{635CAA55-DE64-E7C2-7C51-2F1236CD8FF8}"/>
              </a:ext>
            </a:extLst>
          </p:cNvPr>
          <p:cNvCxnSpPr>
            <a:cxnSpLocks/>
          </p:cNvCxnSpPr>
          <p:nvPr/>
        </p:nvCxnSpPr>
        <p:spPr>
          <a:xfrm>
            <a:off x="6096000" y="3889289"/>
            <a:ext cx="1173476" cy="0"/>
          </a:xfrm>
          <a:prstGeom prst="straightConnector1">
            <a:avLst/>
          </a:prstGeom>
          <a:ln>
            <a:solidFill>
              <a:srgbClr val="FE07E1"/>
            </a:solidFill>
            <a:tailEnd type="triangle"/>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C6142B46-4624-1F4F-8713-E70EF6103A52}"/>
              </a:ext>
            </a:extLst>
          </p:cNvPr>
          <p:cNvSpPr/>
          <p:nvPr/>
        </p:nvSpPr>
        <p:spPr>
          <a:xfrm>
            <a:off x="5867400" y="3505203"/>
            <a:ext cx="274317" cy="768172"/>
          </a:xfrm>
          <a:prstGeom prst="rightBrace">
            <a:avLst>
              <a:gd name="adj1" fmla="val 19047"/>
              <a:gd name="adj2" fmla="val 50000"/>
            </a:avLst>
          </a:prstGeom>
          <a:ln>
            <a:solidFill>
              <a:srgbClr val="FE07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49" name="Straight Arrow Connector 48">
            <a:extLst>
              <a:ext uri="{FF2B5EF4-FFF2-40B4-BE49-F238E27FC236}">
                <a16:creationId xmlns:a16="http://schemas.microsoft.com/office/drawing/2014/main" id="{336279CB-BF8C-6180-4A24-0E7CDD3C967A}"/>
              </a:ext>
            </a:extLst>
          </p:cNvPr>
          <p:cNvCxnSpPr>
            <a:cxnSpLocks/>
          </p:cNvCxnSpPr>
          <p:nvPr/>
        </p:nvCxnSpPr>
        <p:spPr>
          <a:xfrm>
            <a:off x="6096000" y="4828339"/>
            <a:ext cx="1113728" cy="0"/>
          </a:xfrm>
          <a:prstGeom prst="straightConnector1">
            <a:avLst/>
          </a:prstGeom>
          <a:ln>
            <a:solidFill>
              <a:srgbClr val="FE07E1"/>
            </a:solidFill>
            <a:tailEnd type="triangle"/>
          </a:ln>
        </p:spPr>
        <p:style>
          <a:lnRef idx="1">
            <a:schemeClr val="accent1"/>
          </a:lnRef>
          <a:fillRef idx="0">
            <a:schemeClr val="accent1"/>
          </a:fillRef>
          <a:effectRef idx="0">
            <a:schemeClr val="accent1"/>
          </a:effectRef>
          <a:fontRef idx="minor">
            <a:schemeClr val="tx1"/>
          </a:fontRef>
        </p:style>
      </p:cxnSp>
      <p:sp>
        <p:nvSpPr>
          <p:cNvPr id="50" name="Right Brace 49">
            <a:extLst>
              <a:ext uri="{FF2B5EF4-FFF2-40B4-BE49-F238E27FC236}">
                <a16:creationId xmlns:a16="http://schemas.microsoft.com/office/drawing/2014/main" id="{762B59E4-9C4E-33EA-5698-9BF51190AB77}"/>
              </a:ext>
            </a:extLst>
          </p:cNvPr>
          <p:cNvSpPr/>
          <p:nvPr/>
        </p:nvSpPr>
        <p:spPr>
          <a:xfrm>
            <a:off x="5835650" y="4599831"/>
            <a:ext cx="260350" cy="457017"/>
          </a:xfrm>
          <a:prstGeom prst="rightBrace">
            <a:avLst>
              <a:gd name="adj1" fmla="val 19047"/>
              <a:gd name="adj2" fmla="val 50000"/>
            </a:avLst>
          </a:prstGeom>
          <a:ln>
            <a:solidFill>
              <a:srgbClr val="FE07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65" name="Straight Arrow Connector 64">
            <a:extLst>
              <a:ext uri="{FF2B5EF4-FFF2-40B4-BE49-F238E27FC236}">
                <a16:creationId xmlns:a16="http://schemas.microsoft.com/office/drawing/2014/main" id="{A12F244E-38DA-A8C3-BDDB-1F63F4DA80F7}"/>
              </a:ext>
            </a:extLst>
          </p:cNvPr>
          <p:cNvCxnSpPr>
            <a:cxnSpLocks/>
          </p:cNvCxnSpPr>
          <p:nvPr/>
        </p:nvCxnSpPr>
        <p:spPr>
          <a:xfrm>
            <a:off x="6096000" y="5409789"/>
            <a:ext cx="1113728" cy="0"/>
          </a:xfrm>
          <a:prstGeom prst="straightConnector1">
            <a:avLst/>
          </a:prstGeom>
          <a:ln>
            <a:solidFill>
              <a:srgbClr val="FE07E1"/>
            </a:solidFill>
            <a:tailEnd type="triangle"/>
          </a:ln>
        </p:spPr>
        <p:style>
          <a:lnRef idx="1">
            <a:schemeClr val="accent1"/>
          </a:lnRef>
          <a:fillRef idx="0">
            <a:schemeClr val="accent1"/>
          </a:fillRef>
          <a:effectRef idx="0">
            <a:schemeClr val="accent1"/>
          </a:effectRef>
          <a:fontRef idx="minor">
            <a:schemeClr val="tx1"/>
          </a:fontRef>
        </p:style>
      </p:cxnSp>
      <p:sp>
        <p:nvSpPr>
          <p:cNvPr id="66" name="Right Brace 65">
            <a:extLst>
              <a:ext uri="{FF2B5EF4-FFF2-40B4-BE49-F238E27FC236}">
                <a16:creationId xmlns:a16="http://schemas.microsoft.com/office/drawing/2014/main" id="{C52CF100-5396-0C18-0A26-80288815BDE9}"/>
              </a:ext>
            </a:extLst>
          </p:cNvPr>
          <p:cNvSpPr/>
          <p:nvPr/>
        </p:nvSpPr>
        <p:spPr>
          <a:xfrm>
            <a:off x="5835650" y="5181281"/>
            <a:ext cx="260350" cy="457017"/>
          </a:xfrm>
          <a:prstGeom prst="rightBrace">
            <a:avLst>
              <a:gd name="adj1" fmla="val 19047"/>
              <a:gd name="adj2" fmla="val 50000"/>
            </a:avLst>
          </a:prstGeom>
          <a:ln>
            <a:solidFill>
              <a:srgbClr val="FE07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0" name="TextBox 69">
            <a:extLst>
              <a:ext uri="{FF2B5EF4-FFF2-40B4-BE49-F238E27FC236}">
                <a16:creationId xmlns:a16="http://schemas.microsoft.com/office/drawing/2014/main" id="{BE76A210-D21D-6A40-A2BA-8656A55910DA}"/>
              </a:ext>
            </a:extLst>
          </p:cNvPr>
          <p:cNvSpPr txBox="1"/>
          <p:nvPr/>
        </p:nvSpPr>
        <p:spPr>
          <a:xfrm>
            <a:off x="609600" y="1218315"/>
            <a:ext cx="6731000" cy="369332"/>
          </a:xfrm>
          <a:prstGeom prst="rect">
            <a:avLst/>
          </a:prstGeom>
          <a:noFill/>
        </p:spPr>
        <p:txBody>
          <a:bodyPr wrap="square">
            <a:spAutoFit/>
          </a:bodyPr>
          <a:lstStyle/>
          <a:p>
            <a:r>
              <a:rPr lang="en-US" dirty="0"/>
              <a:t>Components</a:t>
            </a:r>
          </a:p>
        </p:txBody>
      </p:sp>
    </p:spTree>
    <p:extLst>
      <p:ext uri="{BB962C8B-B14F-4D97-AF65-F5344CB8AC3E}">
        <p14:creationId xmlns:p14="http://schemas.microsoft.com/office/powerpoint/2010/main" val="1932293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8EE9-FE58-F462-F9DC-456660CA0A0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2ED1843-6F55-E227-8DED-63CCDF794E9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EA92522-45EC-133F-D7B0-817CF0E8DA6C}"/>
              </a:ext>
            </a:extLst>
          </p:cNvPr>
          <p:cNvPicPr>
            <a:picLocks noChangeAspect="1"/>
          </p:cNvPicPr>
          <p:nvPr/>
        </p:nvPicPr>
        <p:blipFill>
          <a:blip r:embed="rId2"/>
          <a:stretch>
            <a:fillRect/>
          </a:stretch>
        </p:blipFill>
        <p:spPr>
          <a:xfrm>
            <a:off x="99934" y="0"/>
            <a:ext cx="11992131" cy="6858000"/>
          </a:xfrm>
          <a:prstGeom prst="rect">
            <a:avLst/>
          </a:prstGeom>
        </p:spPr>
      </p:pic>
    </p:spTree>
    <p:extLst>
      <p:ext uri="{BB962C8B-B14F-4D97-AF65-F5344CB8AC3E}">
        <p14:creationId xmlns:p14="http://schemas.microsoft.com/office/powerpoint/2010/main" val="1928297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44887-4F90-BDAB-6601-C22C416A5590}"/>
              </a:ext>
            </a:extLst>
          </p:cNvPr>
          <p:cNvSpPr>
            <a:spLocks noGrp="1"/>
          </p:cNvSpPr>
          <p:nvPr>
            <p:ph type="title"/>
          </p:nvPr>
        </p:nvSpPr>
        <p:spPr>
          <a:xfrm>
            <a:off x="838200" y="457200"/>
            <a:ext cx="9106535" cy="677108"/>
          </a:xfrm>
        </p:spPr>
        <p:txBody>
          <a:bodyPr/>
          <a:lstStyle/>
          <a:p>
            <a:r>
              <a:rPr lang="en-US" dirty="0"/>
              <a:t>6. Conclusion</a:t>
            </a:r>
          </a:p>
        </p:txBody>
      </p:sp>
      <p:sp>
        <p:nvSpPr>
          <p:cNvPr id="3" name="Text Placeholder 2">
            <a:extLst>
              <a:ext uri="{FF2B5EF4-FFF2-40B4-BE49-F238E27FC236}">
                <a16:creationId xmlns:a16="http://schemas.microsoft.com/office/drawing/2014/main" id="{F0236113-90E8-3B33-B702-7EE947F0753A}"/>
              </a:ext>
            </a:extLst>
          </p:cNvPr>
          <p:cNvSpPr>
            <a:spLocks noGrp="1"/>
          </p:cNvSpPr>
          <p:nvPr>
            <p:ph type="body" idx="1"/>
          </p:nvPr>
        </p:nvSpPr>
        <p:spPr>
          <a:xfrm>
            <a:off x="838200" y="1752600"/>
            <a:ext cx="10972800" cy="3323987"/>
          </a:xfrm>
        </p:spPr>
        <p:txBody>
          <a:bodyPr/>
          <a:lstStyle/>
          <a:p>
            <a:pPr algn="just"/>
            <a:r>
              <a:rPr lang="en-US" b="0" i="0" dirty="0">
                <a:solidFill>
                  <a:srgbClr val="374151"/>
                </a:solidFill>
                <a:effectLst/>
                <a:latin typeface="Söhne"/>
              </a:rPr>
              <a:t>using a Convolutional Neural Network (CNN) can be an effective method for classifying gender based on images. CNNs are able to learn and extract features from images, allowing them to accurately classify different classes such as male or female. However, it is important to ensure that the training data used to train the CNN is diverse and representative of the population to avoid biases in the model. It is also important to consider the ethical implications of using CNNs for gender classification, as it can potentially perpetuate harmful stereotypes and discrimination. Overall, while CNNs can be useful tools for gender classification, they should be used with caution and consideration of their potential impacts.</a:t>
            </a:r>
            <a:endParaRPr lang="en-US" dirty="0"/>
          </a:p>
        </p:txBody>
      </p:sp>
    </p:spTree>
    <p:extLst>
      <p:ext uri="{BB962C8B-B14F-4D97-AF65-F5344CB8AC3E}">
        <p14:creationId xmlns:p14="http://schemas.microsoft.com/office/powerpoint/2010/main" val="3264826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175" y="-3169"/>
            <a:ext cx="12198350" cy="5698490"/>
            <a:chOff x="-3175" y="-3169"/>
            <a:chExt cx="12198350" cy="5698490"/>
          </a:xfrm>
        </p:grpSpPr>
        <p:sp>
          <p:nvSpPr>
            <p:cNvPr id="3" name="object 3"/>
            <p:cNvSpPr/>
            <p:nvPr/>
          </p:nvSpPr>
          <p:spPr>
            <a:xfrm>
              <a:off x="0" y="0"/>
              <a:ext cx="10625455" cy="5404485"/>
            </a:xfrm>
            <a:custGeom>
              <a:avLst/>
              <a:gdLst/>
              <a:ahLst/>
              <a:cxnLst/>
              <a:rect l="l" t="t" r="r" b="b"/>
              <a:pathLst>
                <a:path w="10625455" h="5404485">
                  <a:moveTo>
                    <a:pt x="10625328" y="0"/>
                  </a:moveTo>
                  <a:lnTo>
                    <a:pt x="0" y="0"/>
                  </a:lnTo>
                  <a:lnTo>
                    <a:pt x="0" y="5404104"/>
                  </a:lnTo>
                  <a:lnTo>
                    <a:pt x="10625328" y="0"/>
                  </a:lnTo>
                  <a:close/>
                </a:path>
              </a:pathLst>
            </a:custGeom>
            <a:solidFill>
              <a:srgbClr val="F1F1F1"/>
            </a:solidFill>
          </p:spPr>
          <p:txBody>
            <a:bodyPr wrap="square" lIns="0" tIns="0" rIns="0" bIns="0" rtlCol="0"/>
            <a:lstStyle/>
            <a:p>
              <a:endParaRPr/>
            </a:p>
          </p:txBody>
        </p:sp>
        <p:sp>
          <p:nvSpPr>
            <p:cNvPr id="4" name="object 4"/>
            <p:cNvSpPr/>
            <p:nvPr/>
          </p:nvSpPr>
          <p:spPr>
            <a:xfrm>
              <a:off x="0" y="5"/>
              <a:ext cx="6031230" cy="3004820"/>
            </a:xfrm>
            <a:custGeom>
              <a:avLst/>
              <a:gdLst/>
              <a:ahLst/>
              <a:cxnLst/>
              <a:rect l="l" t="t" r="r" b="b"/>
              <a:pathLst>
                <a:path w="6031230" h="3004820">
                  <a:moveTo>
                    <a:pt x="0" y="3004451"/>
                  </a:moveTo>
                  <a:lnTo>
                    <a:pt x="6030683" y="0"/>
                  </a:lnTo>
                </a:path>
              </a:pathLst>
            </a:custGeom>
            <a:ln w="6350">
              <a:solidFill>
                <a:srgbClr val="A6A6A6"/>
              </a:solidFill>
            </a:ln>
          </p:spPr>
          <p:txBody>
            <a:bodyPr wrap="square" lIns="0" tIns="0" rIns="0" bIns="0" rtlCol="0"/>
            <a:lstStyle/>
            <a:p>
              <a:endParaRPr/>
            </a:p>
          </p:txBody>
        </p:sp>
        <p:sp>
          <p:nvSpPr>
            <p:cNvPr id="5" name="object 5"/>
            <p:cNvSpPr/>
            <p:nvPr/>
          </p:nvSpPr>
          <p:spPr>
            <a:xfrm>
              <a:off x="9003792" y="3924300"/>
              <a:ext cx="3187700" cy="1689100"/>
            </a:xfrm>
            <a:custGeom>
              <a:avLst/>
              <a:gdLst/>
              <a:ahLst/>
              <a:cxnLst/>
              <a:rect l="l" t="t" r="r" b="b"/>
              <a:pathLst>
                <a:path w="3187700" h="1689100">
                  <a:moveTo>
                    <a:pt x="0" y="1689100"/>
                  </a:moveTo>
                  <a:lnTo>
                    <a:pt x="3187700" y="0"/>
                  </a:lnTo>
                </a:path>
              </a:pathLst>
            </a:custGeom>
            <a:ln w="6350">
              <a:solidFill>
                <a:srgbClr val="EAB100"/>
              </a:solidFill>
            </a:ln>
          </p:spPr>
          <p:txBody>
            <a:bodyPr wrap="square" lIns="0" tIns="0" rIns="0" bIns="0" rtlCol="0"/>
            <a:lstStyle/>
            <a:p>
              <a:endParaRPr/>
            </a:p>
          </p:txBody>
        </p:sp>
        <p:sp>
          <p:nvSpPr>
            <p:cNvPr id="6" name="object 6"/>
            <p:cNvSpPr/>
            <p:nvPr/>
          </p:nvSpPr>
          <p:spPr>
            <a:xfrm>
              <a:off x="0" y="4700017"/>
              <a:ext cx="1901825" cy="991869"/>
            </a:xfrm>
            <a:custGeom>
              <a:avLst/>
              <a:gdLst/>
              <a:ahLst/>
              <a:cxnLst/>
              <a:rect l="l" t="t" r="r" b="b"/>
              <a:pathLst>
                <a:path w="1901825" h="991870">
                  <a:moveTo>
                    <a:pt x="0" y="991516"/>
                  </a:moveTo>
                  <a:lnTo>
                    <a:pt x="1901507" y="0"/>
                  </a:lnTo>
                </a:path>
              </a:pathLst>
            </a:custGeom>
            <a:ln w="6350">
              <a:solidFill>
                <a:srgbClr val="00184B"/>
              </a:solidFill>
            </a:ln>
          </p:spPr>
          <p:txBody>
            <a:bodyPr wrap="square" lIns="0" tIns="0" rIns="0" bIns="0" rtlCol="0"/>
            <a:lstStyle/>
            <a:p>
              <a:endParaRPr/>
            </a:p>
          </p:txBody>
        </p:sp>
      </p:grpSp>
      <p:pic>
        <p:nvPicPr>
          <p:cNvPr id="7" name="object 7"/>
          <p:cNvPicPr/>
          <p:nvPr/>
        </p:nvPicPr>
        <p:blipFill>
          <a:blip r:embed="rId2" cstate="print"/>
          <a:stretch>
            <a:fillRect/>
          </a:stretch>
        </p:blipFill>
        <p:spPr>
          <a:xfrm>
            <a:off x="102107" y="6294120"/>
            <a:ext cx="507492" cy="537972"/>
          </a:xfrm>
          <a:prstGeom prst="rect">
            <a:avLst/>
          </a:prstGeom>
        </p:spPr>
      </p:pic>
      <p:pic>
        <p:nvPicPr>
          <p:cNvPr id="8" name="object 8"/>
          <p:cNvPicPr/>
          <p:nvPr/>
        </p:nvPicPr>
        <p:blipFill>
          <a:blip r:embed="rId3" cstate="print"/>
          <a:stretch>
            <a:fillRect/>
          </a:stretch>
        </p:blipFill>
        <p:spPr>
          <a:xfrm>
            <a:off x="1684020" y="861060"/>
            <a:ext cx="4422810" cy="5137403"/>
          </a:xfrm>
          <a:prstGeom prst="rect">
            <a:avLst/>
          </a:prstGeom>
        </p:spPr>
      </p:pic>
      <p:sp>
        <p:nvSpPr>
          <p:cNvPr id="9" name="object 9"/>
          <p:cNvSpPr txBox="1">
            <a:spLocks noGrp="1"/>
          </p:cNvSpPr>
          <p:nvPr>
            <p:ph type="title"/>
          </p:nvPr>
        </p:nvSpPr>
        <p:spPr>
          <a:xfrm>
            <a:off x="7669414" y="3657479"/>
            <a:ext cx="2354580" cy="680720"/>
          </a:xfrm>
          <a:prstGeom prst="rect">
            <a:avLst/>
          </a:prstGeom>
        </p:spPr>
        <p:txBody>
          <a:bodyPr vert="horz" wrap="square" lIns="0" tIns="12065" rIns="0" bIns="0" rtlCol="0">
            <a:spAutoFit/>
          </a:bodyPr>
          <a:lstStyle/>
          <a:p>
            <a:pPr marL="12700">
              <a:lnSpc>
                <a:spcPct val="100000"/>
              </a:lnSpc>
              <a:spcBef>
                <a:spcPts val="95"/>
              </a:spcBef>
            </a:pPr>
            <a:r>
              <a:rPr sz="4300" dirty="0"/>
              <a:t>Thank</a:t>
            </a:r>
            <a:r>
              <a:rPr sz="4300" spc="-100" dirty="0"/>
              <a:t> </a:t>
            </a:r>
            <a:r>
              <a:rPr sz="4300" b="0" spc="-25" dirty="0">
                <a:latin typeface="Calibri"/>
                <a:cs typeface="Calibri"/>
              </a:rPr>
              <a:t>you</a:t>
            </a:r>
            <a:endParaRPr sz="4300">
              <a:latin typeface="Calibri"/>
              <a:cs typeface="Calibri"/>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1445"/>
              </a:lnSpc>
            </a:pPr>
            <a:r>
              <a:rPr spc="-25" dirty="0"/>
              <a:t>GNU</a:t>
            </a:r>
          </a:p>
          <a:p>
            <a:pPr marL="12700">
              <a:lnSpc>
                <a:spcPts val="1495"/>
              </a:lnSpc>
            </a:pPr>
            <a:r>
              <a:rPr dirty="0"/>
              <a:t>Experimental</a:t>
            </a:r>
            <a:r>
              <a:rPr spc="-50" dirty="0"/>
              <a:t> </a:t>
            </a:r>
            <a:r>
              <a:rPr dirty="0"/>
              <a:t>Fluid</a:t>
            </a:r>
            <a:r>
              <a:rPr spc="-40" dirty="0"/>
              <a:t> </a:t>
            </a:r>
            <a:r>
              <a:rPr dirty="0"/>
              <a:t>Mechanics</a:t>
            </a:r>
            <a:r>
              <a:rPr spc="-20" dirty="0"/>
              <a:t> </a:t>
            </a:r>
            <a:r>
              <a:rPr spc="-25" dirty="0"/>
              <a:t>Lab</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C75F07-5094-235C-F2F1-837906C7FCB0}"/>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F4F463F-5362-DE8F-BB9D-4FE1E9FF8069}"/>
              </a:ext>
            </a:extLst>
          </p:cNvPr>
          <p:cNvSpPr>
            <a:spLocks noGrp="1"/>
          </p:cNvSpPr>
          <p:nvPr>
            <p:ph sz="half" idx="2"/>
          </p:nvPr>
        </p:nvSpPr>
        <p:spPr>
          <a:xfrm>
            <a:off x="609600" y="1577340"/>
            <a:ext cx="5303520" cy="3323987"/>
          </a:xfrm>
        </p:spPr>
        <p:txBody>
          <a:bodyPr/>
          <a:lstStyle/>
          <a:p>
            <a:r>
              <a:rPr lang="en-US" dirty="0"/>
              <a:t> the </a:t>
            </a:r>
            <a:r>
              <a:rPr lang="en-US" dirty="0" err="1"/>
              <a:t>rmsprop</a:t>
            </a:r>
            <a:r>
              <a:rPr lang="en-US" dirty="0"/>
              <a:t> optimizer is used to train the model. The </a:t>
            </a:r>
            <a:r>
              <a:rPr lang="en-US" dirty="0" err="1"/>
              <a:t>rmsprop</a:t>
            </a:r>
            <a:r>
              <a:rPr lang="en-US" dirty="0"/>
              <a:t> optimizer is a variant of stochastic gradient descent (SGD) that uses an adaptive learning rate that is based on the average of the recent gradients of the model. The learning rate is adjusted automatically by the optimizer during training, based on the statistics of the gradients of the model.</a:t>
            </a:r>
          </a:p>
        </p:txBody>
      </p:sp>
      <p:sp>
        <p:nvSpPr>
          <p:cNvPr id="5" name="Content Placeholder 4">
            <a:extLst>
              <a:ext uri="{FF2B5EF4-FFF2-40B4-BE49-F238E27FC236}">
                <a16:creationId xmlns:a16="http://schemas.microsoft.com/office/drawing/2014/main" id="{FAF89792-E215-9D8E-73B3-545F75ABFFA0}"/>
              </a:ext>
            </a:extLst>
          </p:cNvPr>
          <p:cNvSpPr>
            <a:spLocks noGrp="1"/>
          </p:cNvSpPr>
          <p:nvPr>
            <p:ph sz="half" idx="3"/>
          </p:nvPr>
        </p:nvSpPr>
        <p:spPr/>
        <p:txBody>
          <a:bodyPr/>
          <a:lstStyle/>
          <a:p>
            <a:endParaRPr lang="en-US" dirty="0"/>
          </a:p>
        </p:txBody>
      </p:sp>
    </p:spTree>
    <p:extLst>
      <p:ext uri="{BB962C8B-B14F-4D97-AF65-F5344CB8AC3E}">
        <p14:creationId xmlns:p14="http://schemas.microsoft.com/office/powerpoint/2010/main" val="1551615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5036F3-5DA4-0CD8-BF0D-946525F8F944}"/>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922152B2-0911-10A5-EA4F-34BCBF0984F2}"/>
              </a:ext>
            </a:extLst>
          </p:cNvPr>
          <p:cNvSpPr>
            <a:spLocks noGrp="1"/>
          </p:cNvSpPr>
          <p:nvPr>
            <p:ph sz="half" idx="2"/>
          </p:nvPr>
        </p:nvSpPr>
        <p:spPr>
          <a:xfrm>
            <a:off x="609600" y="1577340"/>
            <a:ext cx="10439400" cy="5170646"/>
          </a:xfrm>
        </p:spPr>
        <p:txBody>
          <a:bodyPr/>
          <a:lstStyle/>
          <a:p>
            <a:r>
              <a:rPr lang="en-US" dirty="0"/>
              <a:t>the model is configured to use the </a:t>
            </a:r>
            <a:r>
              <a:rPr lang="en-US" dirty="0" err="1"/>
              <a:t>rmsprop</a:t>
            </a:r>
            <a:r>
              <a:rPr lang="en-US" dirty="0"/>
              <a:t> optimizer, the </a:t>
            </a:r>
            <a:r>
              <a:rPr lang="en-US" dirty="0" err="1"/>
              <a:t>binary_crossentropy</a:t>
            </a:r>
            <a:r>
              <a:rPr lang="en-US" dirty="0"/>
              <a:t> loss function, and the accuracy metric. The </a:t>
            </a:r>
            <a:r>
              <a:rPr lang="en-US" dirty="0" err="1"/>
              <a:t>rmsprop</a:t>
            </a:r>
            <a:r>
              <a:rPr lang="en-US" dirty="0"/>
              <a:t> optimizer is a variant of SGD that is well-suited for training deep neural networks. The </a:t>
            </a:r>
            <a:r>
              <a:rPr lang="en-US" dirty="0" err="1"/>
              <a:t>binary_crossentropy</a:t>
            </a:r>
            <a:r>
              <a:rPr lang="en-US" dirty="0"/>
              <a:t> loss function is a common choice for binary classification tasks, where the goal is to predict a binary outcome (e.g., 0 or 1). The accuracy metric is a common choice for evaluating the performance of a classification model, as it measures the percentage of correct predictions made by the model.</a:t>
            </a:r>
          </a:p>
        </p:txBody>
      </p:sp>
    </p:spTree>
    <p:extLst>
      <p:ext uri="{BB962C8B-B14F-4D97-AF65-F5344CB8AC3E}">
        <p14:creationId xmlns:p14="http://schemas.microsoft.com/office/powerpoint/2010/main" val="3296670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945F7-D80D-59A7-6E8D-999B42A9986A}"/>
              </a:ext>
            </a:extLst>
          </p:cNvPr>
          <p:cNvSpPr>
            <a:spLocks noGrp="1"/>
          </p:cNvSpPr>
          <p:nvPr>
            <p:ph type="title"/>
          </p:nvPr>
        </p:nvSpPr>
        <p:spPr>
          <a:xfrm>
            <a:off x="608426" y="728980"/>
            <a:ext cx="11583574" cy="677108"/>
          </a:xfrm>
        </p:spPr>
        <p:txBody>
          <a:bodyPr/>
          <a:lstStyle/>
          <a:p>
            <a:r>
              <a:rPr lang="en-US" b="0" i="0" dirty="0">
                <a:solidFill>
                  <a:srgbClr val="374151"/>
                </a:solidFill>
                <a:effectLst/>
                <a:latin typeface="Söhne"/>
              </a:rPr>
              <a:t> 1. Introduction to image classification CNN</a:t>
            </a:r>
            <a:endParaRPr lang="en-US" dirty="0"/>
          </a:p>
        </p:txBody>
      </p:sp>
      <p:pic>
        <p:nvPicPr>
          <p:cNvPr id="10" name="Picture 9">
            <a:extLst>
              <a:ext uri="{FF2B5EF4-FFF2-40B4-BE49-F238E27FC236}">
                <a16:creationId xmlns:a16="http://schemas.microsoft.com/office/drawing/2014/main" id="{B0D94EAB-FDBF-2A5D-AB35-3DB8250A43FD}"/>
              </a:ext>
            </a:extLst>
          </p:cNvPr>
          <p:cNvPicPr>
            <a:picLocks noChangeAspect="1"/>
          </p:cNvPicPr>
          <p:nvPr/>
        </p:nvPicPr>
        <p:blipFill>
          <a:blip r:embed="rId2"/>
          <a:stretch>
            <a:fillRect/>
          </a:stretch>
        </p:blipFill>
        <p:spPr>
          <a:xfrm>
            <a:off x="608426" y="1752600"/>
            <a:ext cx="5027762" cy="2532261"/>
          </a:xfrm>
          <a:prstGeom prst="rect">
            <a:avLst/>
          </a:prstGeom>
        </p:spPr>
      </p:pic>
      <p:sp>
        <p:nvSpPr>
          <p:cNvPr id="3" name="TextBox 2">
            <a:extLst>
              <a:ext uri="{FF2B5EF4-FFF2-40B4-BE49-F238E27FC236}">
                <a16:creationId xmlns:a16="http://schemas.microsoft.com/office/drawing/2014/main" id="{EC43527E-551C-EEB8-C67C-2991A12B8E45}"/>
              </a:ext>
            </a:extLst>
          </p:cNvPr>
          <p:cNvSpPr txBox="1"/>
          <p:nvPr/>
        </p:nvSpPr>
        <p:spPr>
          <a:xfrm>
            <a:off x="5791200" y="1905000"/>
            <a:ext cx="6094476" cy="3139321"/>
          </a:xfrm>
          <a:prstGeom prst="rect">
            <a:avLst/>
          </a:prstGeom>
          <a:noFill/>
        </p:spPr>
        <p:txBody>
          <a:bodyPr wrap="square">
            <a:spAutoFit/>
          </a:bodyPr>
          <a:lstStyle/>
          <a:p>
            <a:r>
              <a:rPr lang="en-US" b="0" i="0" dirty="0">
                <a:solidFill>
                  <a:srgbClr val="374151"/>
                </a:solidFill>
                <a:effectLst/>
                <a:latin typeface="Söhne"/>
              </a:rPr>
              <a:t>Image classification is a task in which an algorithm is trained to identify the class or category of an input image.</a:t>
            </a:r>
          </a:p>
          <a:p>
            <a:endParaRPr lang="en-US" b="0" i="0" dirty="0">
              <a:solidFill>
                <a:srgbClr val="374151"/>
              </a:solidFill>
              <a:effectLst/>
              <a:latin typeface="Söhne"/>
            </a:endParaRPr>
          </a:p>
          <a:p>
            <a:r>
              <a:rPr lang="en-US" b="0" i="0" dirty="0">
                <a:solidFill>
                  <a:srgbClr val="374151"/>
                </a:solidFill>
                <a:effectLst/>
                <a:latin typeface="Söhne"/>
              </a:rPr>
              <a:t>A CNN consists of multiple layers of interconnected nodes. The layers can be broadly classified into three types:</a:t>
            </a:r>
          </a:p>
          <a:p>
            <a:endParaRPr lang="en-US" b="0" i="0" dirty="0">
              <a:solidFill>
                <a:srgbClr val="374151"/>
              </a:solidFill>
              <a:effectLst/>
              <a:latin typeface="Söhne"/>
            </a:endParaRPr>
          </a:p>
          <a:p>
            <a:pPr marL="342900" lvl="1" indent="-342900">
              <a:buFont typeface="+mj-lt"/>
              <a:buAutoNum type="arabicPeriod"/>
            </a:pPr>
            <a:r>
              <a:rPr lang="en-US" i="0" dirty="0">
                <a:effectLst/>
                <a:latin typeface="Söhne"/>
              </a:rPr>
              <a:t>Convolutional layers</a:t>
            </a:r>
            <a:r>
              <a:rPr lang="en-US" i="0" dirty="0">
                <a:solidFill>
                  <a:srgbClr val="374151"/>
                </a:solidFill>
                <a:effectLst/>
                <a:latin typeface="Söhne"/>
              </a:rPr>
              <a:t>: extract feature by using filters</a:t>
            </a:r>
            <a:endParaRPr lang="en-US" dirty="0">
              <a:solidFill>
                <a:srgbClr val="374151"/>
              </a:solidFill>
              <a:latin typeface="Söhne"/>
            </a:endParaRPr>
          </a:p>
          <a:p>
            <a:pPr marL="342900" lvl="1" indent="-342900">
              <a:buFont typeface="+mj-lt"/>
              <a:buAutoNum type="arabicPeriod"/>
            </a:pPr>
            <a:r>
              <a:rPr lang="en-US" i="0" dirty="0">
                <a:effectLst/>
                <a:latin typeface="Söhne"/>
              </a:rPr>
              <a:t>Pooling layers</a:t>
            </a:r>
            <a:r>
              <a:rPr lang="en-US" i="0" dirty="0">
                <a:solidFill>
                  <a:srgbClr val="374151"/>
                </a:solidFill>
                <a:effectLst/>
                <a:latin typeface="Söhne"/>
              </a:rPr>
              <a:t>: down-sampling </a:t>
            </a:r>
          </a:p>
          <a:p>
            <a:pPr marL="342900" lvl="1" indent="-342900">
              <a:buFont typeface="+mj-lt"/>
              <a:buAutoNum type="arabicPeriod"/>
            </a:pPr>
            <a:r>
              <a:rPr lang="en-US" i="0" dirty="0">
                <a:effectLst/>
                <a:latin typeface="Söhne"/>
              </a:rPr>
              <a:t>Fully-connected layers</a:t>
            </a:r>
            <a:r>
              <a:rPr lang="en-US" i="0" dirty="0">
                <a:solidFill>
                  <a:srgbClr val="374151"/>
                </a:solidFill>
                <a:effectLst/>
                <a:latin typeface="Söhne"/>
              </a:rPr>
              <a:t>:</a:t>
            </a:r>
            <a:r>
              <a:rPr lang="en-US" b="0" i="0" dirty="0">
                <a:solidFill>
                  <a:srgbClr val="374151"/>
                </a:solidFill>
                <a:effectLst/>
                <a:latin typeface="Söhne"/>
              </a:rPr>
              <a:t> classify the input image into classes</a:t>
            </a:r>
            <a:endParaRPr lang="en-US" i="0" dirty="0">
              <a:solidFill>
                <a:srgbClr val="374151"/>
              </a:solidFill>
              <a:effectLst/>
              <a:latin typeface="Söhne"/>
            </a:endParaRPr>
          </a:p>
          <a:p>
            <a:pPr marL="342900" lvl="1" indent="-342900">
              <a:buFont typeface="+mj-lt"/>
              <a:buAutoNum type="arabicPeriod"/>
            </a:pPr>
            <a:endParaRPr lang="en-US" i="0" dirty="0">
              <a:solidFill>
                <a:srgbClr val="374151"/>
              </a:solidFill>
              <a:effectLst/>
              <a:latin typeface="Söhne"/>
            </a:endParaRPr>
          </a:p>
          <a:p>
            <a:endParaRPr lang="en-US" dirty="0"/>
          </a:p>
        </p:txBody>
      </p:sp>
    </p:spTree>
    <p:extLst>
      <p:ext uri="{BB962C8B-B14F-4D97-AF65-F5344CB8AC3E}">
        <p14:creationId xmlns:p14="http://schemas.microsoft.com/office/powerpoint/2010/main" val="136183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9D30-30BC-0669-BE5B-6441D7F2D3F3}"/>
              </a:ext>
            </a:extLst>
          </p:cNvPr>
          <p:cNvSpPr>
            <a:spLocks noGrp="1"/>
          </p:cNvSpPr>
          <p:nvPr>
            <p:ph type="title"/>
          </p:nvPr>
        </p:nvSpPr>
        <p:spPr>
          <a:xfrm>
            <a:off x="608426" y="52076"/>
            <a:ext cx="11659774" cy="1354217"/>
          </a:xfrm>
        </p:spPr>
        <p:txBody>
          <a:bodyPr/>
          <a:lstStyle/>
          <a:p>
            <a:r>
              <a:rPr lang="en-US" dirty="0"/>
              <a:t>2.</a:t>
            </a:r>
            <a:r>
              <a:rPr lang="en-US" b="0" i="0" dirty="0">
                <a:solidFill>
                  <a:srgbClr val="374151"/>
                </a:solidFill>
                <a:effectLst/>
                <a:latin typeface="Söhne"/>
              </a:rPr>
              <a:t> </a:t>
            </a:r>
            <a:r>
              <a:rPr lang="en-US" dirty="0">
                <a:solidFill>
                  <a:srgbClr val="374151"/>
                </a:solidFill>
                <a:latin typeface="Söhne"/>
              </a:rPr>
              <a:t>Training flow</a:t>
            </a:r>
            <a:br>
              <a:rPr lang="en-US" dirty="0"/>
            </a:br>
            <a:endParaRPr lang="en-US" dirty="0"/>
          </a:p>
        </p:txBody>
      </p:sp>
      <p:grpSp>
        <p:nvGrpSpPr>
          <p:cNvPr id="33" name="Group 32">
            <a:extLst>
              <a:ext uri="{FF2B5EF4-FFF2-40B4-BE49-F238E27FC236}">
                <a16:creationId xmlns:a16="http://schemas.microsoft.com/office/drawing/2014/main" id="{97C1C703-FAB5-F1E6-2767-3705713F38A9}"/>
              </a:ext>
            </a:extLst>
          </p:cNvPr>
          <p:cNvGrpSpPr/>
          <p:nvPr/>
        </p:nvGrpSpPr>
        <p:grpSpPr>
          <a:xfrm>
            <a:off x="1537324" y="1191461"/>
            <a:ext cx="8749244" cy="2670968"/>
            <a:chOff x="1639409" y="2129221"/>
            <a:chExt cx="8749244" cy="2670968"/>
          </a:xfrm>
        </p:grpSpPr>
        <p:grpSp>
          <p:nvGrpSpPr>
            <p:cNvPr id="13" name="Group 12">
              <a:extLst>
                <a:ext uri="{FF2B5EF4-FFF2-40B4-BE49-F238E27FC236}">
                  <a16:creationId xmlns:a16="http://schemas.microsoft.com/office/drawing/2014/main" id="{616DA269-AA1E-92FA-50AF-DE3113C25A60}"/>
                </a:ext>
              </a:extLst>
            </p:cNvPr>
            <p:cNvGrpSpPr/>
            <p:nvPr/>
          </p:nvGrpSpPr>
          <p:grpSpPr>
            <a:xfrm>
              <a:off x="1639409" y="2918471"/>
              <a:ext cx="1171113" cy="1069451"/>
              <a:chOff x="838200" y="1997476"/>
              <a:chExt cx="1171113" cy="1069451"/>
            </a:xfrm>
            <a:solidFill>
              <a:schemeClr val="bg1">
                <a:lumMod val="95000"/>
              </a:schemeClr>
            </a:solidFill>
          </p:grpSpPr>
          <p:sp>
            <p:nvSpPr>
              <p:cNvPr id="14" name="Rectangle 13">
                <a:extLst>
                  <a:ext uri="{FF2B5EF4-FFF2-40B4-BE49-F238E27FC236}">
                    <a16:creationId xmlns:a16="http://schemas.microsoft.com/office/drawing/2014/main" id="{DEEF94A5-25EA-97B8-06BC-C6AA1E48E8A9}"/>
                  </a:ext>
                </a:extLst>
              </p:cNvPr>
              <p:cNvSpPr/>
              <p:nvPr/>
            </p:nvSpPr>
            <p:spPr>
              <a:xfrm>
                <a:off x="838200" y="1997476"/>
                <a:ext cx="910701" cy="84455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1AB4D0EF-3CF8-50C3-C5C4-479D1A7D13CD}"/>
                  </a:ext>
                </a:extLst>
              </p:cNvPr>
              <p:cNvSpPr/>
              <p:nvPr/>
            </p:nvSpPr>
            <p:spPr>
              <a:xfrm>
                <a:off x="946212" y="2069977"/>
                <a:ext cx="910701" cy="84455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3BB8E855-F7F5-3517-38BB-6B99EA563419}"/>
                  </a:ext>
                </a:extLst>
              </p:cNvPr>
              <p:cNvSpPr/>
              <p:nvPr/>
            </p:nvSpPr>
            <p:spPr>
              <a:xfrm>
                <a:off x="1098612" y="2222377"/>
                <a:ext cx="910701" cy="84455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ectangle 16">
              <a:extLst>
                <a:ext uri="{FF2B5EF4-FFF2-40B4-BE49-F238E27FC236}">
                  <a16:creationId xmlns:a16="http://schemas.microsoft.com/office/drawing/2014/main" id="{16FB219C-A059-465A-F86C-F15EEA38FAC2}"/>
                </a:ext>
              </a:extLst>
            </p:cNvPr>
            <p:cNvSpPr/>
            <p:nvPr/>
          </p:nvSpPr>
          <p:spPr>
            <a:xfrm>
              <a:off x="3487814" y="2993624"/>
              <a:ext cx="1251751" cy="994298"/>
            </a:xfrm>
            <a:prstGeom prst="rect">
              <a:avLst/>
            </a:prstGeom>
            <a:solidFill>
              <a:srgbClr val="214E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Detect Face</a:t>
              </a:r>
            </a:p>
          </p:txBody>
        </p:sp>
        <p:sp>
          <p:nvSpPr>
            <p:cNvPr id="18" name="Rectangle 17">
              <a:extLst>
                <a:ext uri="{FF2B5EF4-FFF2-40B4-BE49-F238E27FC236}">
                  <a16:creationId xmlns:a16="http://schemas.microsoft.com/office/drawing/2014/main" id="{3BCFB219-8B13-D227-450E-713D34F8F89C}"/>
                </a:ext>
              </a:extLst>
            </p:cNvPr>
            <p:cNvSpPr/>
            <p:nvPr/>
          </p:nvSpPr>
          <p:spPr>
            <a:xfrm>
              <a:off x="5181600" y="2993624"/>
              <a:ext cx="1330542" cy="994298"/>
            </a:xfrm>
            <a:prstGeom prst="rect">
              <a:avLst/>
            </a:prstGeom>
            <a:solidFill>
              <a:srgbClr val="214E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Structure Images</a:t>
              </a:r>
            </a:p>
            <a:p>
              <a:pPr algn="ctr"/>
              <a:r>
                <a:rPr lang="en-IN" sz="1400" dirty="0"/>
                <a:t>&amp; Labelling</a:t>
              </a:r>
            </a:p>
          </p:txBody>
        </p:sp>
        <p:pic>
          <p:nvPicPr>
            <p:cNvPr id="20" name="Graphic 19" descr="Left Brain with solid fill">
              <a:extLst>
                <a:ext uri="{FF2B5EF4-FFF2-40B4-BE49-F238E27FC236}">
                  <a16:creationId xmlns:a16="http://schemas.microsoft.com/office/drawing/2014/main" id="{3B6581CE-E174-2CFC-E3A2-BE7BD3B385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9647" y="3029484"/>
              <a:ext cx="1090474" cy="1090474"/>
            </a:xfrm>
            <a:prstGeom prst="rect">
              <a:avLst/>
            </a:prstGeom>
          </p:spPr>
        </p:pic>
        <p:sp>
          <p:nvSpPr>
            <p:cNvPr id="21" name="TextBox 20">
              <a:extLst>
                <a:ext uri="{FF2B5EF4-FFF2-40B4-BE49-F238E27FC236}">
                  <a16:creationId xmlns:a16="http://schemas.microsoft.com/office/drawing/2014/main" id="{B0C932EA-35D4-424C-6C02-DB44643227C8}"/>
                </a:ext>
              </a:extLst>
            </p:cNvPr>
            <p:cNvSpPr txBox="1"/>
            <p:nvPr/>
          </p:nvSpPr>
          <p:spPr>
            <a:xfrm>
              <a:off x="6822232" y="2567819"/>
              <a:ext cx="2105303" cy="461665"/>
            </a:xfrm>
            <a:prstGeom prst="rect">
              <a:avLst/>
            </a:prstGeom>
            <a:noFill/>
          </p:spPr>
          <p:txBody>
            <a:bodyPr wrap="square" rtlCol="0">
              <a:spAutoFit/>
            </a:bodyPr>
            <a:lstStyle/>
            <a:p>
              <a:pPr algn="ctr"/>
              <a:r>
                <a:rPr lang="en-IN" sz="1200" b="1" dirty="0"/>
                <a:t>Train </a:t>
              </a:r>
            </a:p>
            <a:p>
              <a:pPr algn="ctr"/>
              <a:r>
                <a:rPr lang="en-IN" sz="1200" b="1" dirty="0"/>
                <a:t>Machine Learning Model</a:t>
              </a:r>
            </a:p>
          </p:txBody>
        </p:sp>
        <p:pic>
          <p:nvPicPr>
            <p:cNvPr id="22" name="Graphic 21" descr="Mop and bucket with solid fill">
              <a:extLst>
                <a:ext uri="{FF2B5EF4-FFF2-40B4-BE49-F238E27FC236}">
                  <a16:creationId xmlns:a16="http://schemas.microsoft.com/office/drawing/2014/main" id="{5C405036-5789-5FFF-0BD6-BDED708DE1C5}"/>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694" t="48937" r="45162"/>
            <a:stretch/>
          </p:blipFill>
          <p:spPr>
            <a:xfrm>
              <a:off x="9430051" y="3063540"/>
              <a:ext cx="958602" cy="996048"/>
            </a:xfrm>
            <a:prstGeom prst="rect">
              <a:avLst/>
            </a:prstGeom>
          </p:spPr>
        </p:pic>
        <p:cxnSp>
          <p:nvCxnSpPr>
            <p:cNvPr id="23" name="Straight Arrow Connector 22">
              <a:extLst>
                <a:ext uri="{FF2B5EF4-FFF2-40B4-BE49-F238E27FC236}">
                  <a16:creationId xmlns:a16="http://schemas.microsoft.com/office/drawing/2014/main" id="{F1A906EA-0E71-AAC7-628D-A74AE8A5CFBB}"/>
                </a:ext>
              </a:extLst>
            </p:cNvPr>
            <p:cNvCxnSpPr/>
            <p:nvPr/>
          </p:nvCxnSpPr>
          <p:spPr>
            <a:xfrm>
              <a:off x="2993994" y="3569167"/>
              <a:ext cx="355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394D316-FD7E-3831-1F6C-487C922F74DB}"/>
                </a:ext>
              </a:extLst>
            </p:cNvPr>
            <p:cNvCxnSpPr/>
            <p:nvPr/>
          </p:nvCxnSpPr>
          <p:spPr>
            <a:xfrm>
              <a:off x="4739565" y="3561769"/>
              <a:ext cx="355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B296EEF-6387-6569-CD4D-62A424415812}"/>
                </a:ext>
              </a:extLst>
            </p:cNvPr>
            <p:cNvCxnSpPr/>
            <p:nvPr/>
          </p:nvCxnSpPr>
          <p:spPr>
            <a:xfrm>
              <a:off x="6512142" y="3555850"/>
              <a:ext cx="355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D7313B1-CEEB-D560-2380-D745FD0A4993}"/>
                </a:ext>
              </a:extLst>
            </p:cNvPr>
            <p:cNvCxnSpPr>
              <a:cxnSpLocks/>
            </p:cNvCxnSpPr>
            <p:nvPr/>
          </p:nvCxnSpPr>
          <p:spPr>
            <a:xfrm>
              <a:off x="8420121" y="3524235"/>
              <a:ext cx="7914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03AAF8D-376A-D8E3-2A2A-97088765F4F2}"/>
                </a:ext>
              </a:extLst>
            </p:cNvPr>
            <p:cNvSpPr txBox="1"/>
            <p:nvPr/>
          </p:nvSpPr>
          <p:spPr>
            <a:xfrm>
              <a:off x="3410318" y="4092303"/>
              <a:ext cx="1684354" cy="707886"/>
            </a:xfrm>
            <a:prstGeom prst="rect">
              <a:avLst/>
            </a:prstGeom>
            <a:noFill/>
          </p:spPr>
          <p:txBody>
            <a:bodyPr wrap="square" rtlCol="0">
              <a:spAutoFit/>
            </a:bodyPr>
            <a:lstStyle/>
            <a:p>
              <a:r>
                <a:rPr lang="en-IN" sz="1000" dirty="0"/>
                <a:t>► Detect Faces using</a:t>
              </a:r>
            </a:p>
            <a:p>
              <a:r>
                <a:rPr lang="en-IN" sz="1000" dirty="0"/>
                <a:t> </a:t>
              </a:r>
              <a:r>
                <a:rPr lang="en-IN" sz="1000" i="1" dirty="0" err="1"/>
                <a:t>Haar</a:t>
              </a:r>
              <a:r>
                <a:rPr lang="en-IN" sz="1000" i="1" dirty="0"/>
                <a:t> Cascade Classifier</a:t>
              </a:r>
            </a:p>
            <a:p>
              <a:r>
                <a:rPr lang="en-IN" sz="1000" dirty="0"/>
                <a:t>► Crop Faces from Images</a:t>
              </a:r>
            </a:p>
            <a:p>
              <a:r>
                <a:rPr lang="en-IN" sz="1000" dirty="0"/>
                <a:t>► Label Each Image</a:t>
              </a:r>
            </a:p>
          </p:txBody>
        </p:sp>
        <p:sp>
          <p:nvSpPr>
            <p:cNvPr id="30" name="TextBox 29">
              <a:extLst>
                <a:ext uri="{FF2B5EF4-FFF2-40B4-BE49-F238E27FC236}">
                  <a16:creationId xmlns:a16="http://schemas.microsoft.com/office/drawing/2014/main" id="{FB60EB97-AACD-0733-7682-0F9068872A75}"/>
                </a:ext>
              </a:extLst>
            </p:cNvPr>
            <p:cNvSpPr txBox="1"/>
            <p:nvPr/>
          </p:nvSpPr>
          <p:spPr>
            <a:xfrm>
              <a:off x="1683797" y="2544815"/>
              <a:ext cx="1160664" cy="276999"/>
            </a:xfrm>
            <a:prstGeom prst="rect">
              <a:avLst/>
            </a:prstGeom>
            <a:noFill/>
          </p:spPr>
          <p:txBody>
            <a:bodyPr wrap="square" rtlCol="0">
              <a:spAutoFit/>
            </a:bodyPr>
            <a:lstStyle/>
            <a:p>
              <a:r>
                <a:rPr lang="en-IN" sz="1200" b="1" dirty="0"/>
                <a:t>Images Data</a:t>
              </a:r>
            </a:p>
          </p:txBody>
        </p:sp>
        <p:sp>
          <p:nvSpPr>
            <p:cNvPr id="31" name="Right Brace 30">
              <a:extLst>
                <a:ext uri="{FF2B5EF4-FFF2-40B4-BE49-F238E27FC236}">
                  <a16:creationId xmlns:a16="http://schemas.microsoft.com/office/drawing/2014/main" id="{F42D245B-631D-1868-747F-E822E9D87920}"/>
                </a:ext>
              </a:extLst>
            </p:cNvPr>
            <p:cNvSpPr/>
            <p:nvPr/>
          </p:nvSpPr>
          <p:spPr>
            <a:xfrm rot="16200000">
              <a:off x="4800793" y="1227429"/>
              <a:ext cx="403736" cy="3018964"/>
            </a:xfrm>
            <a:prstGeom prst="rightBrace">
              <a:avLst>
                <a:gd name="adj1" fmla="val 54257"/>
                <a:gd name="adj2" fmla="val 50000"/>
              </a:avLst>
            </a:prstGeom>
            <a:ln>
              <a:solidFill>
                <a:srgbClr val="214E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2" name="TextBox 31">
              <a:extLst>
                <a:ext uri="{FF2B5EF4-FFF2-40B4-BE49-F238E27FC236}">
                  <a16:creationId xmlns:a16="http://schemas.microsoft.com/office/drawing/2014/main" id="{B7FC420E-077F-EE9F-B7E0-6EA3E0B275CC}"/>
                </a:ext>
              </a:extLst>
            </p:cNvPr>
            <p:cNvSpPr txBox="1"/>
            <p:nvPr/>
          </p:nvSpPr>
          <p:spPr>
            <a:xfrm>
              <a:off x="4526455" y="2129221"/>
              <a:ext cx="1580038" cy="276999"/>
            </a:xfrm>
            <a:prstGeom prst="rect">
              <a:avLst/>
            </a:prstGeom>
            <a:noFill/>
          </p:spPr>
          <p:txBody>
            <a:bodyPr wrap="square" rtlCol="0">
              <a:spAutoFit/>
            </a:bodyPr>
            <a:lstStyle/>
            <a:p>
              <a:r>
                <a:rPr lang="en-IN" sz="1200" b="1" dirty="0"/>
                <a:t>Data Pre-processing</a:t>
              </a:r>
            </a:p>
          </p:txBody>
        </p:sp>
      </p:grpSp>
      <p:sp>
        <p:nvSpPr>
          <p:cNvPr id="35" name="TextBox 34">
            <a:extLst>
              <a:ext uri="{FF2B5EF4-FFF2-40B4-BE49-F238E27FC236}">
                <a16:creationId xmlns:a16="http://schemas.microsoft.com/office/drawing/2014/main" id="{15F78A18-A6B9-5340-FF19-CC435A503191}"/>
              </a:ext>
            </a:extLst>
          </p:cNvPr>
          <p:cNvSpPr txBox="1"/>
          <p:nvPr/>
        </p:nvSpPr>
        <p:spPr>
          <a:xfrm>
            <a:off x="4979110" y="3121828"/>
            <a:ext cx="1684354" cy="1015663"/>
          </a:xfrm>
          <a:prstGeom prst="rect">
            <a:avLst/>
          </a:prstGeom>
          <a:noFill/>
        </p:spPr>
        <p:txBody>
          <a:bodyPr wrap="square" rtlCol="0">
            <a:spAutoFit/>
          </a:bodyPr>
          <a:lstStyle/>
          <a:p>
            <a:r>
              <a:rPr lang="en-IN" sz="1000" dirty="0"/>
              <a:t>► Unstructured dimension of cropped images to structured image dimension</a:t>
            </a:r>
          </a:p>
          <a:p>
            <a:r>
              <a:rPr lang="en-IN" sz="1000" dirty="0"/>
              <a:t>► OpenCV resize module to make structure</a:t>
            </a:r>
          </a:p>
        </p:txBody>
      </p:sp>
    </p:spTree>
    <p:extLst>
      <p:ext uri="{BB962C8B-B14F-4D97-AF65-F5344CB8AC3E}">
        <p14:creationId xmlns:p14="http://schemas.microsoft.com/office/powerpoint/2010/main" val="1223553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9D30-30BC-0669-BE5B-6441D7F2D3F3}"/>
              </a:ext>
            </a:extLst>
          </p:cNvPr>
          <p:cNvSpPr>
            <a:spLocks noGrp="1"/>
          </p:cNvSpPr>
          <p:nvPr>
            <p:ph type="title"/>
          </p:nvPr>
        </p:nvSpPr>
        <p:spPr>
          <a:xfrm>
            <a:off x="608426" y="52076"/>
            <a:ext cx="11659774" cy="1354217"/>
          </a:xfrm>
        </p:spPr>
        <p:txBody>
          <a:bodyPr/>
          <a:lstStyle/>
          <a:p>
            <a:r>
              <a:rPr lang="en-US" dirty="0"/>
              <a:t>2.</a:t>
            </a:r>
            <a:r>
              <a:rPr lang="en-US" b="0" i="0" dirty="0">
                <a:solidFill>
                  <a:srgbClr val="374151"/>
                </a:solidFill>
                <a:effectLst/>
                <a:latin typeface="Söhne"/>
              </a:rPr>
              <a:t> </a:t>
            </a:r>
            <a:r>
              <a:rPr lang="en-US" dirty="0">
                <a:solidFill>
                  <a:srgbClr val="374151"/>
                </a:solidFill>
                <a:latin typeface="Söhne"/>
              </a:rPr>
              <a:t>Training flow</a:t>
            </a:r>
            <a:br>
              <a:rPr lang="en-US" dirty="0"/>
            </a:br>
            <a:endParaRPr lang="en-US" dirty="0"/>
          </a:p>
        </p:txBody>
      </p:sp>
      <p:sp>
        <p:nvSpPr>
          <p:cNvPr id="3" name="Content Placeholder 2">
            <a:extLst>
              <a:ext uri="{FF2B5EF4-FFF2-40B4-BE49-F238E27FC236}">
                <a16:creationId xmlns:a16="http://schemas.microsoft.com/office/drawing/2014/main" id="{3571F97D-25AE-797B-5213-203F7623C374}"/>
              </a:ext>
            </a:extLst>
          </p:cNvPr>
          <p:cNvSpPr>
            <a:spLocks noGrp="1"/>
          </p:cNvSpPr>
          <p:nvPr>
            <p:ph sz="half" idx="2"/>
          </p:nvPr>
        </p:nvSpPr>
        <p:spPr>
          <a:xfrm>
            <a:off x="608426" y="939160"/>
            <a:ext cx="5303520" cy="369332"/>
          </a:xfrm>
        </p:spPr>
        <p:txBody>
          <a:bodyPr/>
          <a:lstStyle/>
          <a:p>
            <a:r>
              <a:rPr lang="en-US" dirty="0">
                <a:solidFill>
                  <a:srgbClr val="374151"/>
                </a:solidFill>
                <a:latin typeface="Söhne"/>
              </a:rPr>
              <a:t>Data preparation</a:t>
            </a:r>
            <a:endParaRPr lang="en-US" dirty="0"/>
          </a:p>
        </p:txBody>
      </p:sp>
      <p:grpSp>
        <p:nvGrpSpPr>
          <p:cNvPr id="33" name="Group 32">
            <a:extLst>
              <a:ext uri="{FF2B5EF4-FFF2-40B4-BE49-F238E27FC236}">
                <a16:creationId xmlns:a16="http://schemas.microsoft.com/office/drawing/2014/main" id="{97C1C703-FAB5-F1E6-2767-3705713F38A9}"/>
              </a:ext>
            </a:extLst>
          </p:cNvPr>
          <p:cNvGrpSpPr/>
          <p:nvPr/>
        </p:nvGrpSpPr>
        <p:grpSpPr>
          <a:xfrm>
            <a:off x="1537324" y="1191461"/>
            <a:ext cx="8749244" cy="2670968"/>
            <a:chOff x="1639409" y="2129221"/>
            <a:chExt cx="8749244" cy="2670968"/>
          </a:xfrm>
        </p:grpSpPr>
        <p:grpSp>
          <p:nvGrpSpPr>
            <p:cNvPr id="13" name="Group 12">
              <a:extLst>
                <a:ext uri="{FF2B5EF4-FFF2-40B4-BE49-F238E27FC236}">
                  <a16:creationId xmlns:a16="http://schemas.microsoft.com/office/drawing/2014/main" id="{616DA269-AA1E-92FA-50AF-DE3113C25A60}"/>
                </a:ext>
              </a:extLst>
            </p:cNvPr>
            <p:cNvGrpSpPr/>
            <p:nvPr/>
          </p:nvGrpSpPr>
          <p:grpSpPr>
            <a:xfrm>
              <a:off x="1639409" y="2918471"/>
              <a:ext cx="1171113" cy="1069451"/>
              <a:chOff x="838200" y="1997476"/>
              <a:chExt cx="1171113" cy="1069451"/>
            </a:xfrm>
            <a:solidFill>
              <a:schemeClr val="bg1">
                <a:lumMod val="95000"/>
              </a:schemeClr>
            </a:solidFill>
          </p:grpSpPr>
          <p:sp>
            <p:nvSpPr>
              <p:cNvPr id="14" name="Rectangle 13">
                <a:extLst>
                  <a:ext uri="{FF2B5EF4-FFF2-40B4-BE49-F238E27FC236}">
                    <a16:creationId xmlns:a16="http://schemas.microsoft.com/office/drawing/2014/main" id="{DEEF94A5-25EA-97B8-06BC-C6AA1E48E8A9}"/>
                  </a:ext>
                </a:extLst>
              </p:cNvPr>
              <p:cNvSpPr/>
              <p:nvPr/>
            </p:nvSpPr>
            <p:spPr>
              <a:xfrm>
                <a:off x="838200" y="1997476"/>
                <a:ext cx="910701" cy="84455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1AB4D0EF-3CF8-50C3-C5C4-479D1A7D13CD}"/>
                  </a:ext>
                </a:extLst>
              </p:cNvPr>
              <p:cNvSpPr/>
              <p:nvPr/>
            </p:nvSpPr>
            <p:spPr>
              <a:xfrm>
                <a:off x="946212" y="2069977"/>
                <a:ext cx="910701" cy="84455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3BB8E855-F7F5-3517-38BB-6B99EA563419}"/>
                  </a:ext>
                </a:extLst>
              </p:cNvPr>
              <p:cNvSpPr/>
              <p:nvPr/>
            </p:nvSpPr>
            <p:spPr>
              <a:xfrm>
                <a:off x="1098612" y="2222377"/>
                <a:ext cx="910701" cy="84455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ectangle 16">
              <a:extLst>
                <a:ext uri="{FF2B5EF4-FFF2-40B4-BE49-F238E27FC236}">
                  <a16:creationId xmlns:a16="http://schemas.microsoft.com/office/drawing/2014/main" id="{16FB219C-A059-465A-F86C-F15EEA38FAC2}"/>
                </a:ext>
              </a:extLst>
            </p:cNvPr>
            <p:cNvSpPr/>
            <p:nvPr/>
          </p:nvSpPr>
          <p:spPr>
            <a:xfrm>
              <a:off x="3487814" y="2993624"/>
              <a:ext cx="1251751" cy="994298"/>
            </a:xfrm>
            <a:prstGeom prst="rect">
              <a:avLst/>
            </a:prstGeom>
            <a:solidFill>
              <a:srgbClr val="214E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Detect Face</a:t>
              </a:r>
            </a:p>
          </p:txBody>
        </p:sp>
        <p:sp>
          <p:nvSpPr>
            <p:cNvPr id="18" name="Rectangle 17">
              <a:extLst>
                <a:ext uri="{FF2B5EF4-FFF2-40B4-BE49-F238E27FC236}">
                  <a16:creationId xmlns:a16="http://schemas.microsoft.com/office/drawing/2014/main" id="{3BCFB219-8B13-D227-450E-713D34F8F89C}"/>
                </a:ext>
              </a:extLst>
            </p:cNvPr>
            <p:cNvSpPr/>
            <p:nvPr/>
          </p:nvSpPr>
          <p:spPr>
            <a:xfrm>
              <a:off x="5181600" y="2993624"/>
              <a:ext cx="1330542" cy="994298"/>
            </a:xfrm>
            <a:prstGeom prst="rect">
              <a:avLst/>
            </a:prstGeom>
            <a:solidFill>
              <a:srgbClr val="214E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Structure Images</a:t>
              </a:r>
            </a:p>
            <a:p>
              <a:pPr algn="ctr"/>
              <a:r>
                <a:rPr lang="en-IN" sz="1400" dirty="0"/>
                <a:t>&amp; Labelling</a:t>
              </a:r>
            </a:p>
          </p:txBody>
        </p:sp>
        <p:pic>
          <p:nvPicPr>
            <p:cNvPr id="20" name="Graphic 19" descr="Left Brain with solid fill">
              <a:extLst>
                <a:ext uri="{FF2B5EF4-FFF2-40B4-BE49-F238E27FC236}">
                  <a16:creationId xmlns:a16="http://schemas.microsoft.com/office/drawing/2014/main" id="{3B6581CE-E174-2CFC-E3A2-BE7BD3B385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9647" y="3029484"/>
              <a:ext cx="1090474" cy="1090474"/>
            </a:xfrm>
            <a:prstGeom prst="rect">
              <a:avLst/>
            </a:prstGeom>
          </p:spPr>
        </p:pic>
        <p:sp>
          <p:nvSpPr>
            <p:cNvPr id="21" name="TextBox 20">
              <a:extLst>
                <a:ext uri="{FF2B5EF4-FFF2-40B4-BE49-F238E27FC236}">
                  <a16:creationId xmlns:a16="http://schemas.microsoft.com/office/drawing/2014/main" id="{B0C932EA-35D4-424C-6C02-DB44643227C8}"/>
                </a:ext>
              </a:extLst>
            </p:cNvPr>
            <p:cNvSpPr txBox="1"/>
            <p:nvPr/>
          </p:nvSpPr>
          <p:spPr>
            <a:xfrm>
              <a:off x="6822232" y="2567819"/>
              <a:ext cx="2105303" cy="461665"/>
            </a:xfrm>
            <a:prstGeom prst="rect">
              <a:avLst/>
            </a:prstGeom>
            <a:noFill/>
          </p:spPr>
          <p:txBody>
            <a:bodyPr wrap="square" rtlCol="0">
              <a:spAutoFit/>
            </a:bodyPr>
            <a:lstStyle/>
            <a:p>
              <a:pPr algn="ctr"/>
              <a:r>
                <a:rPr lang="en-IN" sz="1200" b="1" dirty="0"/>
                <a:t>Train </a:t>
              </a:r>
            </a:p>
            <a:p>
              <a:pPr algn="ctr"/>
              <a:r>
                <a:rPr lang="en-IN" sz="1200" b="1" dirty="0"/>
                <a:t>Machine Learning Model</a:t>
              </a:r>
            </a:p>
          </p:txBody>
        </p:sp>
        <p:pic>
          <p:nvPicPr>
            <p:cNvPr id="22" name="Graphic 21" descr="Mop and bucket with solid fill">
              <a:extLst>
                <a:ext uri="{FF2B5EF4-FFF2-40B4-BE49-F238E27FC236}">
                  <a16:creationId xmlns:a16="http://schemas.microsoft.com/office/drawing/2014/main" id="{5C405036-5789-5FFF-0BD6-BDED708DE1C5}"/>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694" t="48937" r="45162"/>
            <a:stretch/>
          </p:blipFill>
          <p:spPr>
            <a:xfrm>
              <a:off x="9430051" y="3063540"/>
              <a:ext cx="958602" cy="996048"/>
            </a:xfrm>
            <a:prstGeom prst="rect">
              <a:avLst/>
            </a:prstGeom>
          </p:spPr>
        </p:pic>
        <p:cxnSp>
          <p:nvCxnSpPr>
            <p:cNvPr id="23" name="Straight Arrow Connector 22">
              <a:extLst>
                <a:ext uri="{FF2B5EF4-FFF2-40B4-BE49-F238E27FC236}">
                  <a16:creationId xmlns:a16="http://schemas.microsoft.com/office/drawing/2014/main" id="{F1A906EA-0E71-AAC7-628D-A74AE8A5CFBB}"/>
                </a:ext>
              </a:extLst>
            </p:cNvPr>
            <p:cNvCxnSpPr/>
            <p:nvPr/>
          </p:nvCxnSpPr>
          <p:spPr>
            <a:xfrm>
              <a:off x="2993994" y="3569167"/>
              <a:ext cx="355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394D316-FD7E-3831-1F6C-487C922F74DB}"/>
                </a:ext>
              </a:extLst>
            </p:cNvPr>
            <p:cNvCxnSpPr/>
            <p:nvPr/>
          </p:nvCxnSpPr>
          <p:spPr>
            <a:xfrm>
              <a:off x="4739565" y="3561769"/>
              <a:ext cx="355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B296EEF-6387-6569-CD4D-62A424415812}"/>
                </a:ext>
              </a:extLst>
            </p:cNvPr>
            <p:cNvCxnSpPr/>
            <p:nvPr/>
          </p:nvCxnSpPr>
          <p:spPr>
            <a:xfrm>
              <a:off x="6512142" y="3555850"/>
              <a:ext cx="355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D7313B1-CEEB-D560-2380-D745FD0A4993}"/>
                </a:ext>
              </a:extLst>
            </p:cNvPr>
            <p:cNvCxnSpPr>
              <a:cxnSpLocks/>
            </p:cNvCxnSpPr>
            <p:nvPr/>
          </p:nvCxnSpPr>
          <p:spPr>
            <a:xfrm>
              <a:off x="8420121" y="3524235"/>
              <a:ext cx="7914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03AAF8D-376A-D8E3-2A2A-97088765F4F2}"/>
                </a:ext>
              </a:extLst>
            </p:cNvPr>
            <p:cNvSpPr txBox="1"/>
            <p:nvPr/>
          </p:nvSpPr>
          <p:spPr>
            <a:xfrm>
              <a:off x="3410318" y="4092303"/>
              <a:ext cx="1684354" cy="707886"/>
            </a:xfrm>
            <a:prstGeom prst="rect">
              <a:avLst/>
            </a:prstGeom>
            <a:noFill/>
          </p:spPr>
          <p:txBody>
            <a:bodyPr wrap="square" rtlCol="0">
              <a:spAutoFit/>
            </a:bodyPr>
            <a:lstStyle/>
            <a:p>
              <a:r>
                <a:rPr lang="en-IN" sz="1000" dirty="0"/>
                <a:t>► Detect Faces using</a:t>
              </a:r>
            </a:p>
            <a:p>
              <a:r>
                <a:rPr lang="en-IN" sz="1000" dirty="0"/>
                <a:t> </a:t>
              </a:r>
              <a:r>
                <a:rPr lang="en-IN" sz="1000" i="1" dirty="0" err="1"/>
                <a:t>Haar</a:t>
              </a:r>
              <a:r>
                <a:rPr lang="en-IN" sz="1000" i="1" dirty="0"/>
                <a:t> Cascade Classifier</a:t>
              </a:r>
            </a:p>
            <a:p>
              <a:r>
                <a:rPr lang="en-IN" sz="1000" dirty="0"/>
                <a:t>► Crop Faces from Images</a:t>
              </a:r>
            </a:p>
            <a:p>
              <a:r>
                <a:rPr lang="en-IN" sz="1000" dirty="0"/>
                <a:t>► Label Each Image</a:t>
              </a:r>
            </a:p>
          </p:txBody>
        </p:sp>
        <p:sp>
          <p:nvSpPr>
            <p:cNvPr id="30" name="TextBox 29">
              <a:extLst>
                <a:ext uri="{FF2B5EF4-FFF2-40B4-BE49-F238E27FC236}">
                  <a16:creationId xmlns:a16="http://schemas.microsoft.com/office/drawing/2014/main" id="{FB60EB97-AACD-0733-7682-0F9068872A75}"/>
                </a:ext>
              </a:extLst>
            </p:cNvPr>
            <p:cNvSpPr txBox="1"/>
            <p:nvPr/>
          </p:nvSpPr>
          <p:spPr>
            <a:xfrm>
              <a:off x="1683797" y="2544815"/>
              <a:ext cx="1160664" cy="276999"/>
            </a:xfrm>
            <a:prstGeom prst="rect">
              <a:avLst/>
            </a:prstGeom>
            <a:noFill/>
          </p:spPr>
          <p:txBody>
            <a:bodyPr wrap="square" rtlCol="0">
              <a:spAutoFit/>
            </a:bodyPr>
            <a:lstStyle/>
            <a:p>
              <a:r>
                <a:rPr lang="en-IN" sz="1200" b="1" dirty="0"/>
                <a:t>Images Data</a:t>
              </a:r>
            </a:p>
          </p:txBody>
        </p:sp>
        <p:sp>
          <p:nvSpPr>
            <p:cNvPr id="31" name="Right Brace 30">
              <a:extLst>
                <a:ext uri="{FF2B5EF4-FFF2-40B4-BE49-F238E27FC236}">
                  <a16:creationId xmlns:a16="http://schemas.microsoft.com/office/drawing/2014/main" id="{F42D245B-631D-1868-747F-E822E9D87920}"/>
                </a:ext>
              </a:extLst>
            </p:cNvPr>
            <p:cNvSpPr/>
            <p:nvPr/>
          </p:nvSpPr>
          <p:spPr>
            <a:xfrm rot="16200000">
              <a:off x="4800793" y="1227429"/>
              <a:ext cx="403736" cy="3018964"/>
            </a:xfrm>
            <a:prstGeom prst="rightBrace">
              <a:avLst>
                <a:gd name="adj1" fmla="val 54257"/>
                <a:gd name="adj2" fmla="val 50000"/>
              </a:avLst>
            </a:prstGeom>
            <a:ln>
              <a:solidFill>
                <a:srgbClr val="214E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2" name="TextBox 31">
              <a:extLst>
                <a:ext uri="{FF2B5EF4-FFF2-40B4-BE49-F238E27FC236}">
                  <a16:creationId xmlns:a16="http://schemas.microsoft.com/office/drawing/2014/main" id="{B7FC420E-077F-EE9F-B7E0-6EA3E0B275CC}"/>
                </a:ext>
              </a:extLst>
            </p:cNvPr>
            <p:cNvSpPr txBox="1"/>
            <p:nvPr/>
          </p:nvSpPr>
          <p:spPr>
            <a:xfrm>
              <a:off x="4526455" y="2129221"/>
              <a:ext cx="1580038" cy="276999"/>
            </a:xfrm>
            <a:prstGeom prst="rect">
              <a:avLst/>
            </a:prstGeom>
            <a:noFill/>
          </p:spPr>
          <p:txBody>
            <a:bodyPr wrap="square" rtlCol="0">
              <a:spAutoFit/>
            </a:bodyPr>
            <a:lstStyle/>
            <a:p>
              <a:r>
                <a:rPr lang="en-IN" sz="1200" b="1" dirty="0"/>
                <a:t>Data Pre-processing</a:t>
              </a:r>
            </a:p>
          </p:txBody>
        </p:sp>
      </p:grpSp>
      <p:pic>
        <p:nvPicPr>
          <p:cNvPr id="4" name="Picture 3" descr="A person with red hair&#10;&#10;Description automatically generated with low confidence">
            <a:extLst>
              <a:ext uri="{FF2B5EF4-FFF2-40B4-BE49-F238E27FC236}">
                <a16:creationId xmlns:a16="http://schemas.microsoft.com/office/drawing/2014/main" id="{4E7E91DF-7644-FB84-DD9B-C19841C864F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8083" y="5309737"/>
            <a:ext cx="570294" cy="570294"/>
          </a:xfrm>
          <a:prstGeom prst="rect">
            <a:avLst/>
          </a:prstGeom>
        </p:spPr>
      </p:pic>
      <p:pic>
        <p:nvPicPr>
          <p:cNvPr id="5" name="Picture 4" descr="A picture containing person, person, hairpiece&#10;&#10;Description automatically generated">
            <a:extLst>
              <a:ext uri="{FF2B5EF4-FFF2-40B4-BE49-F238E27FC236}">
                <a16:creationId xmlns:a16="http://schemas.microsoft.com/office/drawing/2014/main" id="{7EB5BE45-FF10-2EE3-764F-D859FDA206B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40080" y="4210190"/>
            <a:ext cx="510951" cy="510951"/>
          </a:xfrm>
          <a:prstGeom prst="rect">
            <a:avLst/>
          </a:prstGeom>
        </p:spPr>
      </p:pic>
      <p:pic>
        <p:nvPicPr>
          <p:cNvPr id="6" name="Picture 5" descr="A person smiling for the camera&#10;&#10;Description automatically generated with medium confidence">
            <a:extLst>
              <a:ext uri="{FF2B5EF4-FFF2-40B4-BE49-F238E27FC236}">
                <a16:creationId xmlns:a16="http://schemas.microsoft.com/office/drawing/2014/main" id="{849B628B-92C6-062F-DBBF-9186F8B3E2D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40080" y="4707371"/>
            <a:ext cx="619222" cy="619222"/>
          </a:xfrm>
          <a:prstGeom prst="rect">
            <a:avLst/>
          </a:prstGeom>
        </p:spPr>
      </p:pic>
      <p:pic>
        <p:nvPicPr>
          <p:cNvPr id="7" name="Picture 6" descr="A person smiling at the camera&#10;&#10;Description automatically generated with low confidence">
            <a:extLst>
              <a:ext uri="{FF2B5EF4-FFF2-40B4-BE49-F238E27FC236}">
                <a16:creationId xmlns:a16="http://schemas.microsoft.com/office/drawing/2014/main" id="{4FCB295F-7055-FBF8-2875-C744B967716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28083" y="5918840"/>
            <a:ext cx="510951" cy="510951"/>
          </a:xfrm>
          <a:prstGeom prst="rect">
            <a:avLst/>
          </a:prstGeom>
        </p:spPr>
      </p:pic>
      <p:sp>
        <p:nvSpPr>
          <p:cNvPr id="35" name="TextBox 34">
            <a:extLst>
              <a:ext uri="{FF2B5EF4-FFF2-40B4-BE49-F238E27FC236}">
                <a16:creationId xmlns:a16="http://schemas.microsoft.com/office/drawing/2014/main" id="{15F78A18-A6B9-5340-FF19-CC435A503191}"/>
              </a:ext>
            </a:extLst>
          </p:cNvPr>
          <p:cNvSpPr txBox="1"/>
          <p:nvPr/>
        </p:nvSpPr>
        <p:spPr>
          <a:xfrm>
            <a:off x="4979110" y="3121828"/>
            <a:ext cx="1684354" cy="1015663"/>
          </a:xfrm>
          <a:prstGeom prst="rect">
            <a:avLst/>
          </a:prstGeom>
          <a:noFill/>
        </p:spPr>
        <p:txBody>
          <a:bodyPr wrap="square" rtlCol="0">
            <a:spAutoFit/>
          </a:bodyPr>
          <a:lstStyle/>
          <a:p>
            <a:r>
              <a:rPr lang="en-IN" sz="1000" dirty="0"/>
              <a:t>► Unstructured dimension of cropped images to structured image dimension</a:t>
            </a:r>
          </a:p>
          <a:p>
            <a:r>
              <a:rPr lang="en-IN" sz="1000" dirty="0"/>
              <a:t>► OpenCV resize module to make structure</a:t>
            </a:r>
          </a:p>
        </p:txBody>
      </p:sp>
    </p:spTree>
    <p:extLst>
      <p:ext uri="{BB962C8B-B14F-4D97-AF65-F5344CB8AC3E}">
        <p14:creationId xmlns:p14="http://schemas.microsoft.com/office/powerpoint/2010/main" val="3078599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9D30-30BC-0669-BE5B-6441D7F2D3F3}"/>
              </a:ext>
            </a:extLst>
          </p:cNvPr>
          <p:cNvSpPr>
            <a:spLocks noGrp="1"/>
          </p:cNvSpPr>
          <p:nvPr>
            <p:ph type="title"/>
          </p:nvPr>
        </p:nvSpPr>
        <p:spPr>
          <a:xfrm>
            <a:off x="608426" y="52076"/>
            <a:ext cx="11659774" cy="677108"/>
          </a:xfrm>
        </p:spPr>
        <p:txBody>
          <a:bodyPr/>
          <a:lstStyle/>
          <a:p>
            <a:r>
              <a:rPr lang="en-US" dirty="0"/>
              <a:t>2.</a:t>
            </a:r>
            <a:r>
              <a:rPr lang="en-US" b="0" i="0" dirty="0">
                <a:solidFill>
                  <a:srgbClr val="374151"/>
                </a:solidFill>
                <a:effectLst/>
                <a:latin typeface="Söhne"/>
              </a:rPr>
              <a:t> </a:t>
            </a:r>
            <a:r>
              <a:rPr lang="en-US" dirty="0">
                <a:solidFill>
                  <a:srgbClr val="374151"/>
                </a:solidFill>
                <a:latin typeface="Söhne"/>
              </a:rPr>
              <a:t>Training flow</a:t>
            </a:r>
            <a:endParaRPr lang="en-US" dirty="0"/>
          </a:p>
        </p:txBody>
      </p:sp>
      <p:sp>
        <p:nvSpPr>
          <p:cNvPr id="3" name="Content Placeholder 2">
            <a:extLst>
              <a:ext uri="{FF2B5EF4-FFF2-40B4-BE49-F238E27FC236}">
                <a16:creationId xmlns:a16="http://schemas.microsoft.com/office/drawing/2014/main" id="{3571F97D-25AE-797B-5213-203F7623C374}"/>
              </a:ext>
            </a:extLst>
          </p:cNvPr>
          <p:cNvSpPr>
            <a:spLocks noGrp="1"/>
          </p:cNvSpPr>
          <p:nvPr>
            <p:ph sz="half" idx="2"/>
          </p:nvPr>
        </p:nvSpPr>
        <p:spPr>
          <a:xfrm>
            <a:off x="685800" y="1219976"/>
            <a:ext cx="5303520" cy="369332"/>
          </a:xfrm>
        </p:spPr>
        <p:txBody>
          <a:bodyPr/>
          <a:lstStyle/>
          <a:p>
            <a:r>
              <a:rPr lang="en-US" dirty="0">
                <a:solidFill>
                  <a:srgbClr val="374151"/>
                </a:solidFill>
                <a:latin typeface="Söhne"/>
              </a:rPr>
              <a:t>Data preparation </a:t>
            </a:r>
            <a:endParaRPr lang="en-US" dirty="0"/>
          </a:p>
        </p:txBody>
      </p:sp>
      <p:sp>
        <p:nvSpPr>
          <p:cNvPr id="4" name="Content Placeholder 3">
            <a:extLst>
              <a:ext uri="{FF2B5EF4-FFF2-40B4-BE49-F238E27FC236}">
                <a16:creationId xmlns:a16="http://schemas.microsoft.com/office/drawing/2014/main" id="{C41927D7-766B-3EEB-0220-0236ADDF0704}"/>
              </a:ext>
            </a:extLst>
          </p:cNvPr>
          <p:cNvSpPr>
            <a:spLocks noGrp="1"/>
          </p:cNvSpPr>
          <p:nvPr>
            <p:ph sz="half" idx="3"/>
          </p:nvPr>
        </p:nvSpPr>
        <p:spPr>
          <a:xfrm>
            <a:off x="685800" y="2209800"/>
            <a:ext cx="6781800" cy="646331"/>
          </a:xfrm>
        </p:spPr>
        <p:txBody>
          <a:bodyPr/>
          <a:lstStyle/>
          <a:p>
            <a:r>
              <a:rPr lang="en-IN" dirty="0"/>
              <a:t>Dataset: IMDB WIKI </a:t>
            </a:r>
            <a:r>
              <a:rPr lang="en-IN" sz="1800" dirty="0"/>
              <a:t>500K+ face images</a:t>
            </a:r>
          </a:p>
          <a:p>
            <a:r>
              <a:rPr lang="en-IN" sz="1800" dirty="0"/>
              <a:t> </a:t>
            </a:r>
          </a:p>
        </p:txBody>
      </p:sp>
      <p:sp>
        <p:nvSpPr>
          <p:cNvPr id="8" name="TextBox 7">
            <a:extLst>
              <a:ext uri="{FF2B5EF4-FFF2-40B4-BE49-F238E27FC236}">
                <a16:creationId xmlns:a16="http://schemas.microsoft.com/office/drawing/2014/main" id="{0D001138-DB7D-0E3A-2082-CE571F7F00BB}"/>
              </a:ext>
            </a:extLst>
          </p:cNvPr>
          <p:cNvSpPr txBox="1"/>
          <p:nvPr/>
        </p:nvSpPr>
        <p:spPr>
          <a:xfrm>
            <a:off x="6629400" y="5486400"/>
            <a:ext cx="6133380" cy="369332"/>
          </a:xfrm>
          <a:prstGeom prst="rect">
            <a:avLst/>
          </a:prstGeom>
          <a:noFill/>
        </p:spPr>
        <p:txBody>
          <a:bodyPr wrap="square">
            <a:spAutoFit/>
          </a:bodyPr>
          <a:lstStyle/>
          <a:p>
            <a:r>
              <a:rPr lang="en-US" dirty="0"/>
              <a:t>https://data.vision.ee.ethz.ch/cvl/rrothe/imdb-wiki/</a:t>
            </a:r>
          </a:p>
        </p:txBody>
      </p:sp>
      <p:pic>
        <p:nvPicPr>
          <p:cNvPr id="10" name="Picture 9">
            <a:extLst>
              <a:ext uri="{FF2B5EF4-FFF2-40B4-BE49-F238E27FC236}">
                <a16:creationId xmlns:a16="http://schemas.microsoft.com/office/drawing/2014/main" id="{582E7E68-35C0-8736-C6C2-304CAAEBB68A}"/>
              </a:ext>
            </a:extLst>
          </p:cNvPr>
          <p:cNvPicPr>
            <a:picLocks noChangeAspect="1"/>
          </p:cNvPicPr>
          <p:nvPr/>
        </p:nvPicPr>
        <p:blipFill>
          <a:blip r:embed="rId2"/>
          <a:stretch>
            <a:fillRect/>
          </a:stretch>
        </p:blipFill>
        <p:spPr>
          <a:xfrm>
            <a:off x="6606082" y="1295400"/>
            <a:ext cx="5075401" cy="3886200"/>
          </a:xfrm>
          <a:prstGeom prst="rect">
            <a:avLst/>
          </a:prstGeom>
        </p:spPr>
      </p:pic>
      <p:pic>
        <p:nvPicPr>
          <p:cNvPr id="6" name="Picture 5">
            <a:extLst>
              <a:ext uri="{FF2B5EF4-FFF2-40B4-BE49-F238E27FC236}">
                <a16:creationId xmlns:a16="http://schemas.microsoft.com/office/drawing/2014/main" id="{4AD17A8B-3609-ADCF-D567-413C36B478AE}"/>
              </a:ext>
            </a:extLst>
          </p:cNvPr>
          <p:cNvPicPr>
            <a:picLocks noChangeAspect="1"/>
          </p:cNvPicPr>
          <p:nvPr/>
        </p:nvPicPr>
        <p:blipFill>
          <a:blip r:embed="rId3"/>
          <a:stretch>
            <a:fillRect/>
          </a:stretch>
        </p:blipFill>
        <p:spPr>
          <a:xfrm>
            <a:off x="510518" y="2856131"/>
            <a:ext cx="1881682" cy="1007207"/>
          </a:xfrm>
          <a:prstGeom prst="rect">
            <a:avLst/>
          </a:prstGeom>
        </p:spPr>
      </p:pic>
      <p:pic>
        <p:nvPicPr>
          <p:cNvPr id="9" name="Picture 8">
            <a:extLst>
              <a:ext uri="{FF2B5EF4-FFF2-40B4-BE49-F238E27FC236}">
                <a16:creationId xmlns:a16="http://schemas.microsoft.com/office/drawing/2014/main" id="{CD2ADCFC-C37C-88C8-B43B-30236761ED1E}"/>
              </a:ext>
            </a:extLst>
          </p:cNvPr>
          <p:cNvPicPr>
            <a:picLocks noChangeAspect="1"/>
          </p:cNvPicPr>
          <p:nvPr/>
        </p:nvPicPr>
        <p:blipFill>
          <a:blip r:embed="rId4"/>
          <a:stretch>
            <a:fillRect/>
          </a:stretch>
        </p:blipFill>
        <p:spPr>
          <a:xfrm>
            <a:off x="685800" y="4137034"/>
            <a:ext cx="3283450" cy="2089132"/>
          </a:xfrm>
          <a:prstGeom prst="rect">
            <a:avLst/>
          </a:prstGeom>
        </p:spPr>
      </p:pic>
      <p:sp>
        <p:nvSpPr>
          <p:cNvPr id="13" name="TextBox 12">
            <a:extLst>
              <a:ext uri="{FF2B5EF4-FFF2-40B4-BE49-F238E27FC236}">
                <a16:creationId xmlns:a16="http://schemas.microsoft.com/office/drawing/2014/main" id="{06CAB09E-1F65-6FFA-EB7C-6049CFE5E6C3}"/>
              </a:ext>
            </a:extLst>
          </p:cNvPr>
          <p:cNvSpPr txBox="1"/>
          <p:nvPr/>
        </p:nvSpPr>
        <p:spPr>
          <a:xfrm>
            <a:off x="2327525" y="2700592"/>
            <a:ext cx="1881682" cy="584775"/>
          </a:xfrm>
          <a:prstGeom prst="rect">
            <a:avLst/>
          </a:prstGeom>
          <a:noFill/>
        </p:spPr>
        <p:txBody>
          <a:bodyPr wrap="square" rtlCol="0">
            <a:spAutoFit/>
          </a:bodyPr>
          <a:lstStyle/>
          <a:p>
            <a:r>
              <a:rPr lang="en-US" sz="1600" dirty="0">
                <a:solidFill>
                  <a:schemeClr val="tx1"/>
                </a:solidFill>
              </a:rPr>
              <a:t>Total training images = </a:t>
            </a:r>
            <a:r>
              <a:rPr lang="en-US" sz="1600" b="1" i="0" dirty="0">
                <a:solidFill>
                  <a:schemeClr val="tx1"/>
                </a:solidFill>
                <a:effectLst/>
                <a:latin typeface="Consolas" panose="020B0609020204030204" pitchFamily="49" charset="0"/>
              </a:rPr>
              <a:t>160000</a:t>
            </a:r>
          </a:p>
        </p:txBody>
      </p:sp>
      <p:sp>
        <p:nvSpPr>
          <p:cNvPr id="14" name="TextBox 13">
            <a:extLst>
              <a:ext uri="{FF2B5EF4-FFF2-40B4-BE49-F238E27FC236}">
                <a16:creationId xmlns:a16="http://schemas.microsoft.com/office/drawing/2014/main" id="{6C3EDEA3-401A-EFBA-B342-395B13AEE325}"/>
              </a:ext>
            </a:extLst>
          </p:cNvPr>
          <p:cNvSpPr txBox="1"/>
          <p:nvPr/>
        </p:nvSpPr>
        <p:spPr>
          <a:xfrm>
            <a:off x="2354842" y="3429000"/>
            <a:ext cx="1881682" cy="584775"/>
          </a:xfrm>
          <a:prstGeom prst="rect">
            <a:avLst/>
          </a:prstGeom>
          <a:noFill/>
        </p:spPr>
        <p:txBody>
          <a:bodyPr wrap="square" rtlCol="0">
            <a:spAutoFit/>
          </a:bodyPr>
          <a:lstStyle/>
          <a:p>
            <a:r>
              <a:rPr lang="en-US" sz="1600" dirty="0"/>
              <a:t>Data for testing is </a:t>
            </a:r>
            <a:r>
              <a:rPr lang="en-US" sz="1600" b="1" dirty="0"/>
              <a:t>2000 images </a:t>
            </a:r>
          </a:p>
        </p:txBody>
      </p:sp>
    </p:spTree>
    <p:extLst>
      <p:ext uri="{BB962C8B-B14F-4D97-AF65-F5344CB8AC3E}">
        <p14:creationId xmlns:p14="http://schemas.microsoft.com/office/powerpoint/2010/main" val="326134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9D30-30BC-0669-BE5B-6441D7F2D3F3}"/>
              </a:ext>
            </a:extLst>
          </p:cNvPr>
          <p:cNvSpPr>
            <a:spLocks noGrp="1"/>
          </p:cNvSpPr>
          <p:nvPr>
            <p:ph type="title"/>
          </p:nvPr>
        </p:nvSpPr>
        <p:spPr>
          <a:xfrm>
            <a:off x="608426" y="52076"/>
            <a:ext cx="11659774" cy="677108"/>
          </a:xfrm>
        </p:spPr>
        <p:txBody>
          <a:bodyPr/>
          <a:lstStyle/>
          <a:p>
            <a:r>
              <a:rPr lang="en-US" dirty="0"/>
              <a:t>2.</a:t>
            </a:r>
            <a:r>
              <a:rPr lang="en-US" b="0" i="0" dirty="0">
                <a:solidFill>
                  <a:srgbClr val="374151"/>
                </a:solidFill>
                <a:effectLst/>
                <a:latin typeface="Söhne"/>
              </a:rPr>
              <a:t> </a:t>
            </a:r>
            <a:r>
              <a:rPr lang="en-US" dirty="0">
                <a:solidFill>
                  <a:srgbClr val="374151"/>
                </a:solidFill>
                <a:latin typeface="Söhne"/>
              </a:rPr>
              <a:t>Training flow</a:t>
            </a:r>
            <a:endParaRPr lang="en-US" dirty="0"/>
          </a:p>
        </p:txBody>
      </p:sp>
      <p:sp>
        <p:nvSpPr>
          <p:cNvPr id="3" name="Content Placeholder 2">
            <a:extLst>
              <a:ext uri="{FF2B5EF4-FFF2-40B4-BE49-F238E27FC236}">
                <a16:creationId xmlns:a16="http://schemas.microsoft.com/office/drawing/2014/main" id="{3571F97D-25AE-797B-5213-203F7623C374}"/>
              </a:ext>
            </a:extLst>
          </p:cNvPr>
          <p:cNvSpPr>
            <a:spLocks noGrp="1"/>
          </p:cNvSpPr>
          <p:nvPr>
            <p:ph sz="half" idx="2"/>
          </p:nvPr>
        </p:nvSpPr>
        <p:spPr>
          <a:xfrm>
            <a:off x="608426" y="939160"/>
            <a:ext cx="5303520" cy="369332"/>
          </a:xfrm>
        </p:spPr>
        <p:txBody>
          <a:bodyPr/>
          <a:lstStyle/>
          <a:p>
            <a:r>
              <a:rPr lang="en-US" dirty="0">
                <a:solidFill>
                  <a:srgbClr val="374151"/>
                </a:solidFill>
                <a:latin typeface="Söhne"/>
              </a:rPr>
              <a:t>Data preparation</a:t>
            </a:r>
            <a:endParaRPr lang="en-US" dirty="0"/>
          </a:p>
        </p:txBody>
      </p:sp>
      <p:grpSp>
        <p:nvGrpSpPr>
          <p:cNvPr id="33" name="Group 32">
            <a:extLst>
              <a:ext uri="{FF2B5EF4-FFF2-40B4-BE49-F238E27FC236}">
                <a16:creationId xmlns:a16="http://schemas.microsoft.com/office/drawing/2014/main" id="{97C1C703-FAB5-F1E6-2767-3705713F38A9}"/>
              </a:ext>
            </a:extLst>
          </p:cNvPr>
          <p:cNvGrpSpPr/>
          <p:nvPr/>
        </p:nvGrpSpPr>
        <p:grpSpPr>
          <a:xfrm>
            <a:off x="1537324" y="1191461"/>
            <a:ext cx="8749244" cy="2670968"/>
            <a:chOff x="1639409" y="2129221"/>
            <a:chExt cx="8749244" cy="2670968"/>
          </a:xfrm>
        </p:grpSpPr>
        <p:grpSp>
          <p:nvGrpSpPr>
            <p:cNvPr id="13" name="Group 12">
              <a:extLst>
                <a:ext uri="{FF2B5EF4-FFF2-40B4-BE49-F238E27FC236}">
                  <a16:creationId xmlns:a16="http://schemas.microsoft.com/office/drawing/2014/main" id="{616DA269-AA1E-92FA-50AF-DE3113C25A60}"/>
                </a:ext>
              </a:extLst>
            </p:cNvPr>
            <p:cNvGrpSpPr/>
            <p:nvPr/>
          </p:nvGrpSpPr>
          <p:grpSpPr>
            <a:xfrm>
              <a:off x="1639409" y="2918471"/>
              <a:ext cx="1171113" cy="1069451"/>
              <a:chOff x="838200" y="1997476"/>
              <a:chExt cx="1171113" cy="1069451"/>
            </a:xfrm>
            <a:solidFill>
              <a:schemeClr val="bg1">
                <a:lumMod val="95000"/>
              </a:schemeClr>
            </a:solidFill>
          </p:grpSpPr>
          <p:sp>
            <p:nvSpPr>
              <p:cNvPr id="14" name="Rectangle 13">
                <a:extLst>
                  <a:ext uri="{FF2B5EF4-FFF2-40B4-BE49-F238E27FC236}">
                    <a16:creationId xmlns:a16="http://schemas.microsoft.com/office/drawing/2014/main" id="{DEEF94A5-25EA-97B8-06BC-C6AA1E48E8A9}"/>
                  </a:ext>
                </a:extLst>
              </p:cNvPr>
              <p:cNvSpPr/>
              <p:nvPr/>
            </p:nvSpPr>
            <p:spPr>
              <a:xfrm>
                <a:off x="838200" y="1997476"/>
                <a:ext cx="910701" cy="84455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1AB4D0EF-3CF8-50C3-C5C4-479D1A7D13CD}"/>
                  </a:ext>
                </a:extLst>
              </p:cNvPr>
              <p:cNvSpPr/>
              <p:nvPr/>
            </p:nvSpPr>
            <p:spPr>
              <a:xfrm>
                <a:off x="946212" y="2069977"/>
                <a:ext cx="910701" cy="84455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3BB8E855-F7F5-3517-38BB-6B99EA563419}"/>
                  </a:ext>
                </a:extLst>
              </p:cNvPr>
              <p:cNvSpPr/>
              <p:nvPr/>
            </p:nvSpPr>
            <p:spPr>
              <a:xfrm>
                <a:off x="1098612" y="2222377"/>
                <a:ext cx="910701" cy="84455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ectangle 16">
              <a:extLst>
                <a:ext uri="{FF2B5EF4-FFF2-40B4-BE49-F238E27FC236}">
                  <a16:creationId xmlns:a16="http://schemas.microsoft.com/office/drawing/2014/main" id="{16FB219C-A059-465A-F86C-F15EEA38FAC2}"/>
                </a:ext>
              </a:extLst>
            </p:cNvPr>
            <p:cNvSpPr/>
            <p:nvPr/>
          </p:nvSpPr>
          <p:spPr>
            <a:xfrm>
              <a:off x="3487814" y="2993624"/>
              <a:ext cx="1251751" cy="994298"/>
            </a:xfrm>
            <a:prstGeom prst="rect">
              <a:avLst/>
            </a:prstGeom>
            <a:solidFill>
              <a:srgbClr val="214E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Detect Face</a:t>
              </a:r>
            </a:p>
          </p:txBody>
        </p:sp>
        <p:sp>
          <p:nvSpPr>
            <p:cNvPr id="18" name="Rectangle 17">
              <a:extLst>
                <a:ext uri="{FF2B5EF4-FFF2-40B4-BE49-F238E27FC236}">
                  <a16:creationId xmlns:a16="http://schemas.microsoft.com/office/drawing/2014/main" id="{3BCFB219-8B13-D227-450E-713D34F8F89C}"/>
                </a:ext>
              </a:extLst>
            </p:cNvPr>
            <p:cNvSpPr/>
            <p:nvPr/>
          </p:nvSpPr>
          <p:spPr>
            <a:xfrm>
              <a:off x="5181600" y="2993624"/>
              <a:ext cx="1330542" cy="994298"/>
            </a:xfrm>
            <a:prstGeom prst="rect">
              <a:avLst/>
            </a:prstGeom>
            <a:solidFill>
              <a:srgbClr val="214E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Structure Images</a:t>
              </a:r>
            </a:p>
            <a:p>
              <a:pPr algn="ctr"/>
              <a:r>
                <a:rPr lang="en-IN" sz="1400" dirty="0"/>
                <a:t>&amp; Labelling</a:t>
              </a:r>
            </a:p>
          </p:txBody>
        </p:sp>
        <p:pic>
          <p:nvPicPr>
            <p:cNvPr id="20" name="Graphic 19" descr="Left Brain with solid fill">
              <a:extLst>
                <a:ext uri="{FF2B5EF4-FFF2-40B4-BE49-F238E27FC236}">
                  <a16:creationId xmlns:a16="http://schemas.microsoft.com/office/drawing/2014/main" id="{3B6581CE-E174-2CFC-E3A2-BE7BD3B385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9647" y="3029484"/>
              <a:ext cx="1090474" cy="1090474"/>
            </a:xfrm>
            <a:prstGeom prst="rect">
              <a:avLst/>
            </a:prstGeom>
          </p:spPr>
        </p:pic>
        <p:sp>
          <p:nvSpPr>
            <p:cNvPr id="21" name="TextBox 20">
              <a:extLst>
                <a:ext uri="{FF2B5EF4-FFF2-40B4-BE49-F238E27FC236}">
                  <a16:creationId xmlns:a16="http://schemas.microsoft.com/office/drawing/2014/main" id="{B0C932EA-35D4-424C-6C02-DB44643227C8}"/>
                </a:ext>
              </a:extLst>
            </p:cNvPr>
            <p:cNvSpPr txBox="1"/>
            <p:nvPr/>
          </p:nvSpPr>
          <p:spPr>
            <a:xfrm>
              <a:off x="6822232" y="2567819"/>
              <a:ext cx="2105303" cy="461665"/>
            </a:xfrm>
            <a:prstGeom prst="rect">
              <a:avLst/>
            </a:prstGeom>
            <a:noFill/>
          </p:spPr>
          <p:txBody>
            <a:bodyPr wrap="square" rtlCol="0">
              <a:spAutoFit/>
            </a:bodyPr>
            <a:lstStyle/>
            <a:p>
              <a:pPr algn="ctr"/>
              <a:r>
                <a:rPr lang="en-IN" sz="1200" b="1" dirty="0"/>
                <a:t>Train </a:t>
              </a:r>
            </a:p>
            <a:p>
              <a:pPr algn="ctr"/>
              <a:r>
                <a:rPr lang="en-IN" sz="1200" b="1" dirty="0"/>
                <a:t>Machine Learning Model</a:t>
              </a:r>
            </a:p>
          </p:txBody>
        </p:sp>
        <p:pic>
          <p:nvPicPr>
            <p:cNvPr id="22" name="Graphic 21" descr="Mop and bucket with solid fill">
              <a:extLst>
                <a:ext uri="{FF2B5EF4-FFF2-40B4-BE49-F238E27FC236}">
                  <a16:creationId xmlns:a16="http://schemas.microsoft.com/office/drawing/2014/main" id="{5C405036-5789-5FFF-0BD6-BDED708DE1C5}"/>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694" t="48937" r="45162"/>
            <a:stretch/>
          </p:blipFill>
          <p:spPr>
            <a:xfrm>
              <a:off x="9430051" y="3063540"/>
              <a:ext cx="958602" cy="996048"/>
            </a:xfrm>
            <a:prstGeom prst="rect">
              <a:avLst/>
            </a:prstGeom>
          </p:spPr>
        </p:pic>
        <p:cxnSp>
          <p:nvCxnSpPr>
            <p:cNvPr id="23" name="Straight Arrow Connector 22">
              <a:extLst>
                <a:ext uri="{FF2B5EF4-FFF2-40B4-BE49-F238E27FC236}">
                  <a16:creationId xmlns:a16="http://schemas.microsoft.com/office/drawing/2014/main" id="{F1A906EA-0E71-AAC7-628D-A74AE8A5CFBB}"/>
                </a:ext>
              </a:extLst>
            </p:cNvPr>
            <p:cNvCxnSpPr/>
            <p:nvPr/>
          </p:nvCxnSpPr>
          <p:spPr>
            <a:xfrm>
              <a:off x="2993994" y="3569167"/>
              <a:ext cx="355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394D316-FD7E-3831-1F6C-487C922F74DB}"/>
                </a:ext>
              </a:extLst>
            </p:cNvPr>
            <p:cNvCxnSpPr/>
            <p:nvPr/>
          </p:nvCxnSpPr>
          <p:spPr>
            <a:xfrm>
              <a:off x="4739565" y="3561769"/>
              <a:ext cx="355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B296EEF-6387-6569-CD4D-62A424415812}"/>
                </a:ext>
              </a:extLst>
            </p:cNvPr>
            <p:cNvCxnSpPr/>
            <p:nvPr/>
          </p:nvCxnSpPr>
          <p:spPr>
            <a:xfrm>
              <a:off x="6512142" y="3555850"/>
              <a:ext cx="355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D7313B1-CEEB-D560-2380-D745FD0A4993}"/>
                </a:ext>
              </a:extLst>
            </p:cNvPr>
            <p:cNvCxnSpPr>
              <a:cxnSpLocks/>
            </p:cNvCxnSpPr>
            <p:nvPr/>
          </p:nvCxnSpPr>
          <p:spPr>
            <a:xfrm>
              <a:off x="8420121" y="3524235"/>
              <a:ext cx="7914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03AAF8D-376A-D8E3-2A2A-97088765F4F2}"/>
                </a:ext>
              </a:extLst>
            </p:cNvPr>
            <p:cNvSpPr txBox="1"/>
            <p:nvPr/>
          </p:nvSpPr>
          <p:spPr>
            <a:xfrm>
              <a:off x="3410318" y="4092303"/>
              <a:ext cx="1684354" cy="707886"/>
            </a:xfrm>
            <a:prstGeom prst="rect">
              <a:avLst/>
            </a:prstGeom>
            <a:noFill/>
          </p:spPr>
          <p:txBody>
            <a:bodyPr wrap="square" rtlCol="0">
              <a:spAutoFit/>
            </a:bodyPr>
            <a:lstStyle/>
            <a:p>
              <a:r>
                <a:rPr lang="en-IN" sz="1000" dirty="0"/>
                <a:t>► Detect Faces using</a:t>
              </a:r>
            </a:p>
            <a:p>
              <a:r>
                <a:rPr lang="en-IN" sz="1000" dirty="0"/>
                <a:t> </a:t>
              </a:r>
              <a:r>
                <a:rPr lang="en-IN" sz="1000" i="1" dirty="0" err="1"/>
                <a:t>Haar</a:t>
              </a:r>
              <a:r>
                <a:rPr lang="en-IN" sz="1000" i="1" dirty="0"/>
                <a:t> Cascade Classifier</a:t>
              </a:r>
            </a:p>
            <a:p>
              <a:r>
                <a:rPr lang="en-IN" sz="1000" dirty="0"/>
                <a:t>► Crop Faces from Images</a:t>
              </a:r>
            </a:p>
            <a:p>
              <a:r>
                <a:rPr lang="en-IN" sz="1000" dirty="0"/>
                <a:t>► Label Each Image</a:t>
              </a:r>
            </a:p>
          </p:txBody>
        </p:sp>
        <p:sp>
          <p:nvSpPr>
            <p:cNvPr id="30" name="TextBox 29">
              <a:extLst>
                <a:ext uri="{FF2B5EF4-FFF2-40B4-BE49-F238E27FC236}">
                  <a16:creationId xmlns:a16="http://schemas.microsoft.com/office/drawing/2014/main" id="{FB60EB97-AACD-0733-7682-0F9068872A75}"/>
                </a:ext>
              </a:extLst>
            </p:cNvPr>
            <p:cNvSpPr txBox="1"/>
            <p:nvPr/>
          </p:nvSpPr>
          <p:spPr>
            <a:xfrm>
              <a:off x="1683797" y="2544815"/>
              <a:ext cx="1160664" cy="276999"/>
            </a:xfrm>
            <a:prstGeom prst="rect">
              <a:avLst/>
            </a:prstGeom>
            <a:noFill/>
          </p:spPr>
          <p:txBody>
            <a:bodyPr wrap="square" rtlCol="0">
              <a:spAutoFit/>
            </a:bodyPr>
            <a:lstStyle/>
            <a:p>
              <a:r>
                <a:rPr lang="en-IN" sz="1200" b="1" dirty="0"/>
                <a:t>Images Data</a:t>
              </a:r>
            </a:p>
          </p:txBody>
        </p:sp>
        <p:sp>
          <p:nvSpPr>
            <p:cNvPr id="31" name="Right Brace 30">
              <a:extLst>
                <a:ext uri="{FF2B5EF4-FFF2-40B4-BE49-F238E27FC236}">
                  <a16:creationId xmlns:a16="http://schemas.microsoft.com/office/drawing/2014/main" id="{F42D245B-631D-1868-747F-E822E9D87920}"/>
                </a:ext>
              </a:extLst>
            </p:cNvPr>
            <p:cNvSpPr/>
            <p:nvPr/>
          </p:nvSpPr>
          <p:spPr>
            <a:xfrm rot="16200000">
              <a:off x="4800793" y="1227429"/>
              <a:ext cx="403736" cy="3018964"/>
            </a:xfrm>
            <a:prstGeom prst="rightBrace">
              <a:avLst>
                <a:gd name="adj1" fmla="val 54257"/>
                <a:gd name="adj2" fmla="val 50000"/>
              </a:avLst>
            </a:prstGeom>
            <a:ln>
              <a:solidFill>
                <a:srgbClr val="214E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2" name="TextBox 31">
              <a:extLst>
                <a:ext uri="{FF2B5EF4-FFF2-40B4-BE49-F238E27FC236}">
                  <a16:creationId xmlns:a16="http://schemas.microsoft.com/office/drawing/2014/main" id="{B7FC420E-077F-EE9F-B7E0-6EA3E0B275CC}"/>
                </a:ext>
              </a:extLst>
            </p:cNvPr>
            <p:cNvSpPr txBox="1"/>
            <p:nvPr/>
          </p:nvSpPr>
          <p:spPr>
            <a:xfrm>
              <a:off x="4526455" y="2129221"/>
              <a:ext cx="1580038" cy="276999"/>
            </a:xfrm>
            <a:prstGeom prst="rect">
              <a:avLst/>
            </a:prstGeom>
            <a:noFill/>
          </p:spPr>
          <p:txBody>
            <a:bodyPr wrap="square" rtlCol="0">
              <a:spAutoFit/>
            </a:bodyPr>
            <a:lstStyle/>
            <a:p>
              <a:r>
                <a:rPr lang="en-IN" sz="1200" b="1" dirty="0"/>
                <a:t>Data Pre-processing</a:t>
              </a:r>
            </a:p>
          </p:txBody>
        </p:sp>
      </p:grpSp>
      <p:pic>
        <p:nvPicPr>
          <p:cNvPr id="4" name="Picture 3" descr="A person with red hair&#10;&#10;Description automatically generated with low confidence">
            <a:extLst>
              <a:ext uri="{FF2B5EF4-FFF2-40B4-BE49-F238E27FC236}">
                <a16:creationId xmlns:a16="http://schemas.microsoft.com/office/drawing/2014/main" id="{4E7E91DF-7644-FB84-DD9B-C19841C864F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8083" y="5309737"/>
            <a:ext cx="570294" cy="570294"/>
          </a:xfrm>
          <a:prstGeom prst="rect">
            <a:avLst/>
          </a:prstGeom>
        </p:spPr>
      </p:pic>
      <p:pic>
        <p:nvPicPr>
          <p:cNvPr id="5" name="Picture 4" descr="A picture containing person, person, hairpiece&#10;&#10;Description automatically generated">
            <a:extLst>
              <a:ext uri="{FF2B5EF4-FFF2-40B4-BE49-F238E27FC236}">
                <a16:creationId xmlns:a16="http://schemas.microsoft.com/office/drawing/2014/main" id="{7EB5BE45-FF10-2EE3-764F-D859FDA206B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40080" y="4210190"/>
            <a:ext cx="510951" cy="510951"/>
          </a:xfrm>
          <a:prstGeom prst="rect">
            <a:avLst/>
          </a:prstGeom>
        </p:spPr>
      </p:pic>
      <p:pic>
        <p:nvPicPr>
          <p:cNvPr id="6" name="Picture 5" descr="A person smiling for the camera&#10;&#10;Description automatically generated with medium confidence">
            <a:extLst>
              <a:ext uri="{FF2B5EF4-FFF2-40B4-BE49-F238E27FC236}">
                <a16:creationId xmlns:a16="http://schemas.microsoft.com/office/drawing/2014/main" id="{849B628B-92C6-062F-DBBF-9186F8B3E2D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40080" y="4707371"/>
            <a:ext cx="619222" cy="619222"/>
          </a:xfrm>
          <a:prstGeom prst="rect">
            <a:avLst/>
          </a:prstGeom>
        </p:spPr>
      </p:pic>
      <p:pic>
        <p:nvPicPr>
          <p:cNvPr id="7" name="Picture 6" descr="A person smiling at the camera&#10;&#10;Description automatically generated with low confidence">
            <a:extLst>
              <a:ext uri="{FF2B5EF4-FFF2-40B4-BE49-F238E27FC236}">
                <a16:creationId xmlns:a16="http://schemas.microsoft.com/office/drawing/2014/main" id="{4FCB295F-7055-FBF8-2875-C744B967716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28083" y="5918840"/>
            <a:ext cx="510951" cy="510951"/>
          </a:xfrm>
          <a:prstGeom prst="rect">
            <a:avLst/>
          </a:prstGeom>
        </p:spPr>
      </p:pic>
      <p:sp>
        <p:nvSpPr>
          <p:cNvPr id="35" name="TextBox 34">
            <a:extLst>
              <a:ext uri="{FF2B5EF4-FFF2-40B4-BE49-F238E27FC236}">
                <a16:creationId xmlns:a16="http://schemas.microsoft.com/office/drawing/2014/main" id="{15F78A18-A6B9-5340-FF19-CC435A503191}"/>
              </a:ext>
            </a:extLst>
          </p:cNvPr>
          <p:cNvSpPr txBox="1"/>
          <p:nvPr/>
        </p:nvSpPr>
        <p:spPr>
          <a:xfrm>
            <a:off x="4979110" y="3121828"/>
            <a:ext cx="1684354" cy="1015663"/>
          </a:xfrm>
          <a:prstGeom prst="rect">
            <a:avLst/>
          </a:prstGeom>
          <a:noFill/>
        </p:spPr>
        <p:txBody>
          <a:bodyPr wrap="square" rtlCol="0">
            <a:spAutoFit/>
          </a:bodyPr>
          <a:lstStyle/>
          <a:p>
            <a:r>
              <a:rPr lang="en-IN" sz="1000" dirty="0"/>
              <a:t>► Unstructured dimension of cropped images to structured image dimension</a:t>
            </a:r>
          </a:p>
          <a:p>
            <a:r>
              <a:rPr lang="en-IN" sz="1000" dirty="0"/>
              <a:t>► OpenCV resize module to make structure</a:t>
            </a:r>
          </a:p>
        </p:txBody>
      </p:sp>
    </p:spTree>
    <p:extLst>
      <p:ext uri="{BB962C8B-B14F-4D97-AF65-F5344CB8AC3E}">
        <p14:creationId xmlns:p14="http://schemas.microsoft.com/office/powerpoint/2010/main" val="1533816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9D30-30BC-0669-BE5B-6441D7F2D3F3}"/>
              </a:ext>
            </a:extLst>
          </p:cNvPr>
          <p:cNvSpPr>
            <a:spLocks noGrp="1"/>
          </p:cNvSpPr>
          <p:nvPr>
            <p:ph type="title"/>
          </p:nvPr>
        </p:nvSpPr>
        <p:spPr>
          <a:xfrm>
            <a:off x="608426" y="52076"/>
            <a:ext cx="11659774" cy="677108"/>
          </a:xfrm>
        </p:spPr>
        <p:txBody>
          <a:bodyPr/>
          <a:lstStyle/>
          <a:p>
            <a:r>
              <a:rPr lang="en-US" dirty="0"/>
              <a:t>2.</a:t>
            </a:r>
            <a:r>
              <a:rPr lang="en-US" b="0" i="0" dirty="0">
                <a:solidFill>
                  <a:srgbClr val="374151"/>
                </a:solidFill>
                <a:effectLst/>
                <a:latin typeface="Söhne"/>
              </a:rPr>
              <a:t> </a:t>
            </a:r>
            <a:r>
              <a:rPr lang="en-US" dirty="0">
                <a:solidFill>
                  <a:srgbClr val="374151"/>
                </a:solidFill>
                <a:latin typeface="Söhne"/>
              </a:rPr>
              <a:t>Training flow</a:t>
            </a:r>
            <a:endParaRPr lang="en-US" dirty="0"/>
          </a:p>
        </p:txBody>
      </p:sp>
      <p:sp>
        <p:nvSpPr>
          <p:cNvPr id="3" name="Content Placeholder 2">
            <a:extLst>
              <a:ext uri="{FF2B5EF4-FFF2-40B4-BE49-F238E27FC236}">
                <a16:creationId xmlns:a16="http://schemas.microsoft.com/office/drawing/2014/main" id="{3571F97D-25AE-797B-5213-203F7623C374}"/>
              </a:ext>
            </a:extLst>
          </p:cNvPr>
          <p:cNvSpPr>
            <a:spLocks noGrp="1"/>
          </p:cNvSpPr>
          <p:nvPr>
            <p:ph sz="half" idx="2"/>
          </p:nvPr>
        </p:nvSpPr>
        <p:spPr>
          <a:xfrm>
            <a:off x="608426" y="939160"/>
            <a:ext cx="5303520" cy="369332"/>
          </a:xfrm>
        </p:spPr>
        <p:txBody>
          <a:bodyPr/>
          <a:lstStyle/>
          <a:p>
            <a:r>
              <a:rPr lang="en-US" dirty="0"/>
              <a:t>Data processing</a:t>
            </a:r>
          </a:p>
        </p:txBody>
      </p:sp>
      <p:grpSp>
        <p:nvGrpSpPr>
          <p:cNvPr id="33" name="Group 32">
            <a:extLst>
              <a:ext uri="{FF2B5EF4-FFF2-40B4-BE49-F238E27FC236}">
                <a16:creationId xmlns:a16="http://schemas.microsoft.com/office/drawing/2014/main" id="{97C1C703-FAB5-F1E6-2767-3705713F38A9}"/>
              </a:ext>
            </a:extLst>
          </p:cNvPr>
          <p:cNvGrpSpPr/>
          <p:nvPr/>
        </p:nvGrpSpPr>
        <p:grpSpPr>
          <a:xfrm>
            <a:off x="1537324" y="1191461"/>
            <a:ext cx="8749244" cy="2670968"/>
            <a:chOff x="1639409" y="2129221"/>
            <a:chExt cx="8749244" cy="2670968"/>
          </a:xfrm>
        </p:grpSpPr>
        <p:grpSp>
          <p:nvGrpSpPr>
            <p:cNvPr id="13" name="Group 12">
              <a:extLst>
                <a:ext uri="{FF2B5EF4-FFF2-40B4-BE49-F238E27FC236}">
                  <a16:creationId xmlns:a16="http://schemas.microsoft.com/office/drawing/2014/main" id="{616DA269-AA1E-92FA-50AF-DE3113C25A60}"/>
                </a:ext>
              </a:extLst>
            </p:cNvPr>
            <p:cNvGrpSpPr/>
            <p:nvPr/>
          </p:nvGrpSpPr>
          <p:grpSpPr>
            <a:xfrm>
              <a:off x="1639409" y="2918471"/>
              <a:ext cx="1171113" cy="1069451"/>
              <a:chOff x="838200" y="1997476"/>
              <a:chExt cx="1171113" cy="1069451"/>
            </a:xfrm>
            <a:solidFill>
              <a:schemeClr val="bg1">
                <a:lumMod val="95000"/>
              </a:schemeClr>
            </a:solidFill>
          </p:grpSpPr>
          <p:sp>
            <p:nvSpPr>
              <p:cNvPr id="14" name="Rectangle 13">
                <a:extLst>
                  <a:ext uri="{FF2B5EF4-FFF2-40B4-BE49-F238E27FC236}">
                    <a16:creationId xmlns:a16="http://schemas.microsoft.com/office/drawing/2014/main" id="{DEEF94A5-25EA-97B8-06BC-C6AA1E48E8A9}"/>
                  </a:ext>
                </a:extLst>
              </p:cNvPr>
              <p:cNvSpPr/>
              <p:nvPr/>
            </p:nvSpPr>
            <p:spPr>
              <a:xfrm>
                <a:off x="838200" y="1997476"/>
                <a:ext cx="910701" cy="84455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1AB4D0EF-3CF8-50C3-C5C4-479D1A7D13CD}"/>
                  </a:ext>
                </a:extLst>
              </p:cNvPr>
              <p:cNvSpPr/>
              <p:nvPr/>
            </p:nvSpPr>
            <p:spPr>
              <a:xfrm>
                <a:off x="946212" y="2069977"/>
                <a:ext cx="910701" cy="84455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3BB8E855-F7F5-3517-38BB-6B99EA563419}"/>
                  </a:ext>
                </a:extLst>
              </p:cNvPr>
              <p:cNvSpPr/>
              <p:nvPr/>
            </p:nvSpPr>
            <p:spPr>
              <a:xfrm>
                <a:off x="1098612" y="2222377"/>
                <a:ext cx="910701" cy="84455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ectangle 16">
              <a:extLst>
                <a:ext uri="{FF2B5EF4-FFF2-40B4-BE49-F238E27FC236}">
                  <a16:creationId xmlns:a16="http://schemas.microsoft.com/office/drawing/2014/main" id="{16FB219C-A059-465A-F86C-F15EEA38FAC2}"/>
                </a:ext>
              </a:extLst>
            </p:cNvPr>
            <p:cNvSpPr/>
            <p:nvPr/>
          </p:nvSpPr>
          <p:spPr>
            <a:xfrm>
              <a:off x="3487814" y="2993624"/>
              <a:ext cx="1251751" cy="994298"/>
            </a:xfrm>
            <a:prstGeom prst="rect">
              <a:avLst/>
            </a:prstGeom>
            <a:solidFill>
              <a:srgbClr val="214E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Detect Face</a:t>
              </a:r>
            </a:p>
          </p:txBody>
        </p:sp>
        <p:sp>
          <p:nvSpPr>
            <p:cNvPr id="18" name="Rectangle 17">
              <a:extLst>
                <a:ext uri="{FF2B5EF4-FFF2-40B4-BE49-F238E27FC236}">
                  <a16:creationId xmlns:a16="http://schemas.microsoft.com/office/drawing/2014/main" id="{3BCFB219-8B13-D227-450E-713D34F8F89C}"/>
                </a:ext>
              </a:extLst>
            </p:cNvPr>
            <p:cNvSpPr/>
            <p:nvPr/>
          </p:nvSpPr>
          <p:spPr>
            <a:xfrm>
              <a:off x="5181600" y="2993624"/>
              <a:ext cx="1330542" cy="994298"/>
            </a:xfrm>
            <a:prstGeom prst="rect">
              <a:avLst/>
            </a:prstGeom>
            <a:solidFill>
              <a:srgbClr val="214E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Structure Images</a:t>
              </a:r>
            </a:p>
            <a:p>
              <a:pPr algn="ctr"/>
              <a:r>
                <a:rPr lang="en-IN" sz="1400" dirty="0"/>
                <a:t>&amp; Labelling</a:t>
              </a:r>
            </a:p>
          </p:txBody>
        </p:sp>
        <p:pic>
          <p:nvPicPr>
            <p:cNvPr id="20" name="Graphic 19" descr="Left Brain with solid fill">
              <a:extLst>
                <a:ext uri="{FF2B5EF4-FFF2-40B4-BE49-F238E27FC236}">
                  <a16:creationId xmlns:a16="http://schemas.microsoft.com/office/drawing/2014/main" id="{3B6581CE-E174-2CFC-E3A2-BE7BD3B385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9647" y="3029484"/>
              <a:ext cx="1090474" cy="1090474"/>
            </a:xfrm>
            <a:prstGeom prst="rect">
              <a:avLst/>
            </a:prstGeom>
          </p:spPr>
        </p:pic>
        <p:sp>
          <p:nvSpPr>
            <p:cNvPr id="21" name="TextBox 20">
              <a:extLst>
                <a:ext uri="{FF2B5EF4-FFF2-40B4-BE49-F238E27FC236}">
                  <a16:creationId xmlns:a16="http://schemas.microsoft.com/office/drawing/2014/main" id="{B0C932EA-35D4-424C-6C02-DB44643227C8}"/>
                </a:ext>
              </a:extLst>
            </p:cNvPr>
            <p:cNvSpPr txBox="1"/>
            <p:nvPr/>
          </p:nvSpPr>
          <p:spPr>
            <a:xfrm>
              <a:off x="6822232" y="2567819"/>
              <a:ext cx="2105303" cy="461665"/>
            </a:xfrm>
            <a:prstGeom prst="rect">
              <a:avLst/>
            </a:prstGeom>
            <a:noFill/>
          </p:spPr>
          <p:txBody>
            <a:bodyPr wrap="square" rtlCol="0">
              <a:spAutoFit/>
            </a:bodyPr>
            <a:lstStyle/>
            <a:p>
              <a:pPr algn="ctr"/>
              <a:r>
                <a:rPr lang="en-IN" sz="1200" b="1" dirty="0"/>
                <a:t>Train </a:t>
              </a:r>
            </a:p>
            <a:p>
              <a:pPr algn="ctr"/>
              <a:r>
                <a:rPr lang="en-IN" sz="1200" b="1" dirty="0"/>
                <a:t>Machine Learning Model</a:t>
              </a:r>
            </a:p>
          </p:txBody>
        </p:sp>
        <p:pic>
          <p:nvPicPr>
            <p:cNvPr id="22" name="Graphic 21" descr="Mop and bucket with solid fill">
              <a:extLst>
                <a:ext uri="{FF2B5EF4-FFF2-40B4-BE49-F238E27FC236}">
                  <a16:creationId xmlns:a16="http://schemas.microsoft.com/office/drawing/2014/main" id="{5C405036-5789-5FFF-0BD6-BDED708DE1C5}"/>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694" t="48937" r="45162"/>
            <a:stretch/>
          </p:blipFill>
          <p:spPr>
            <a:xfrm>
              <a:off x="9430051" y="3063540"/>
              <a:ext cx="958602" cy="996048"/>
            </a:xfrm>
            <a:prstGeom prst="rect">
              <a:avLst/>
            </a:prstGeom>
          </p:spPr>
        </p:pic>
        <p:cxnSp>
          <p:nvCxnSpPr>
            <p:cNvPr id="23" name="Straight Arrow Connector 22">
              <a:extLst>
                <a:ext uri="{FF2B5EF4-FFF2-40B4-BE49-F238E27FC236}">
                  <a16:creationId xmlns:a16="http://schemas.microsoft.com/office/drawing/2014/main" id="{F1A906EA-0E71-AAC7-628D-A74AE8A5CFBB}"/>
                </a:ext>
              </a:extLst>
            </p:cNvPr>
            <p:cNvCxnSpPr/>
            <p:nvPr/>
          </p:nvCxnSpPr>
          <p:spPr>
            <a:xfrm>
              <a:off x="2993994" y="3569167"/>
              <a:ext cx="355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394D316-FD7E-3831-1F6C-487C922F74DB}"/>
                </a:ext>
              </a:extLst>
            </p:cNvPr>
            <p:cNvCxnSpPr/>
            <p:nvPr/>
          </p:nvCxnSpPr>
          <p:spPr>
            <a:xfrm>
              <a:off x="4739565" y="3561769"/>
              <a:ext cx="355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B296EEF-6387-6569-CD4D-62A424415812}"/>
                </a:ext>
              </a:extLst>
            </p:cNvPr>
            <p:cNvCxnSpPr/>
            <p:nvPr/>
          </p:nvCxnSpPr>
          <p:spPr>
            <a:xfrm>
              <a:off x="6512142" y="3555850"/>
              <a:ext cx="355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D7313B1-CEEB-D560-2380-D745FD0A4993}"/>
                </a:ext>
              </a:extLst>
            </p:cNvPr>
            <p:cNvCxnSpPr>
              <a:cxnSpLocks/>
            </p:cNvCxnSpPr>
            <p:nvPr/>
          </p:nvCxnSpPr>
          <p:spPr>
            <a:xfrm>
              <a:off x="8420121" y="3524235"/>
              <a:ext cx="7914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03AAF8D-376A-D8E3-2A2A-97088765F4F2}"/>
                </a:ext>
              </a:extLst>
            </p:cNvPr>
            <p:cNvSpPr txBox="1"/>
            <p:nvPr/>
          </p:nvSpPr>
          <p:spPr>
            <a:xfrm>
              <a:off x="3410318" y="4092303"/>
              <a:ext cx="1684354" cy="707886"/>
            </a:xfrm>
            <a:prstGeom prst="rect">
              <a:avLst/>
            </a:prstGeom>
            <a:noFill/>
          </p:spPr>
          <p:txBody>
            <a:bodyPr wrap="square" rtlCol="0">
              <a:spAutoFit/>
            </a:bodyPr>
            <a:lstStyle/>
            <a:p>
              <a:r>
                <a:rPr lang="en-IN" sz="1000" dirty="0"/>
                <a:t>► Detect Faces using</a:t>
              </a:r>
            </a:p>
            <a:p>
              <a:r>
                <a:rPr lang="en-IN" sz="1000" dirty="0"/>
                <a:t> </a:t>
              </a:r>
              <a:r>
                <a:rPr lang="en-IN" sz="1000" i="1" dirty="0" err="1"/>
                <a:t>Haar</a:t>
              </a:r>
              <a:r>
                <a:rPr lang="en-IN" sz="1000" i="1" dirty="0"/>
                <a:t> Cascade Classifier</a:t>
              </a:r>
            </a:p>
            <a:p>
              <a:r>
                <a:rPr lang="en-IN" sz="1000" dirty="0"/>
                <a:t>► Crop Faces from Images</a:t>
              </a:r>
            </a:p>
            <a:p>
              <a:r>
                <a:rPr lang="en-IN" sz="1000" dirty="0"/>
                <a:t>► Label Each Image</a:t>
              </a:r>
            </a:p>
          </p:txBody>
        </p:sp>
        <p:sp>
          <p:nvSpPr>
            <p:cNvPr id="30" name="TextBox 29">
              <a:extLst>
                <a:ext uri="{FF2B5EF4-FFF2-40B4-BE49-F238E27FC236}">
                  <a16:creationId xmlns:a16="http://schemas.microsoft.com/office/drawing/2014/main" id="{FB60EB97-AACD-0733-7682-0F9068872A75}"/>
                </a:ext>
              </a:extLst>
            </p:cNvPr>
            <p:cNvSpPr txBox="1"/>
            <p:nvPr/>
          </p:nvSpPr>
          <p:spPr>
            <a:xfrm>
              <a:off x="1683797" y="2544815"/>
              <a:ext cx="1160664" cy="276999"/>
            </a:xfrm>
            <a:prstGeom prst="rect">
              <a:avLst/>
            </a:prstGeom>
            <a:noFill/>
          </p:spPr>
          <p:txBody>
            <a:bodyPr wrap="square" rtlCol="0">
              <a:spAutoFit/>
            </a:bodyPr>
            <a:lstStyle/>
            <a:p>
              <a:r>
                <a:rPr lang="en-IN" sz="1200" b="1" dirty="0"/>
                <a:t>Images Data</a:t>
              </a:r>
            </a:p>
          </p:txBody>
        </p:sp>
        <p:sp>
          <p:nvSpPr>
            <p:cNvPr id="31" name="Right Brace 30">
              <a:extLst>
                <a:ext uri="{FF2B5EF4-FFF2-40B4-BE49-F238E27FC236}">
                  <a16:creationId xmlns:a16="http://schemas.microsoft.com/office/drawing/2014/main" id="{F42D245B-631D-1868-747F-E822E9D87920}"/>
                </a:ext>
              </a:extLst>
            </p:cNvPr>
            <p:cNvSpPr/>
            <p:nvPr/>
          </p:nvSpPr>
          <p:spPr>
            <a:xfrm rot="16200000">
              <a:off x="4800793" y="1227429"/>
              <a:ext cx="403736" cy="3018964"/>
            </a:xfrm>
            <a:prstGeom prst="rightBrace">
              <a:avLst>
                <a:gd name="adj1" fmla="val 54257"/>
                <a:gd name="adj2" fmla="val 50000"/>
              </a:avLst>
            </a:prstGeom>
            <a:ln>
              <a:solidFill>
                <a:srgbClr val="214E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2" name="TextBox 31">
              <a:extLst>
                <a:ext uri="{FF2B5EF4-FFF2-40B4-BE49-F238E27FC236}">
                  <a16:creationId xmlns:a16="http://schemas.microsoft.com/office/drawing/2014/main" id="{B7FC420E-077F-EE9F-B7E0-6EA3E0B275CC}"/>
                </a:ext>
              </a:extLst>
            </p:cNvPr>
            <p:cNvSpPr txBox="1"/>
            <p:nvPr/>
          </p:nvSpPr>
          <p:spPr>
            <a:xfrm>
              <a:off x="4526455" y="2129221"/>
              <a:ext cx="1580038" cy="276999"/>
            </a:xfrm>
            <a:prstGeom prst="rect">
              <a:avLst/>
            </a:prstGeom>
            <a:noFill/>
          </p:spPr>
          <p:txBody>
            <a:bodyPr wrap="square" rtlCol="0">
              <a:spAutoFit/>
            </a:bodyPr>
            <a:lstStyle/>
            <a:p>
              <a:r>
                <a:rPr lang="en-IN" sz="1200" b="1" dirty="0"/>
                <a:t>Data Pre-processing</a:t>
              </a:r>
            </a:p>
          </p:txBody>
        </p:sp>
      </p:grpSp>
      <p:pic>
        <p:nvPicPr>
          <p:cNvPr id="4" name="Picture 3" descr="A person with red hair&#10;&#10;Description automatically generated with low confidence">
            <a:extLst>
              <a:ext uri="{FF2B5EF4-FFF2-40B4-BE49-F238E27FC236}">
                <a16:creationId xmlns:a16="http://schemas.microsoft.com/office/drawing/2014/main" id="{4E7E91DF-7644-FB84-DD9B-C19841C864F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8083" y="5309737"/>
            <a:ext cx="570294" cy="570294"/>
          </a:xfrm>
          <a:prstGeom prst="rect">
            <a:avLst/>
          </a:prstGeom>
        </p:spPr>
      </p:pic>
      <p:pic>
        <p:nvPicPr>
          <p:cNvPr id="5" name="Picture 4" descr="A picture containing person, person, hairpiece&#10;&#10;Description automatically generated">
            <a:extLst>
              <a:ext uri="{FF2B5EF4-FFF2-40B4-BE49-F238E27FC236}">
                <a16:creationId xmlns:a16="http://schemas.microsoft.com/office/drawing/2014/main" id="{7EB5BE45-FF10-2EE3-764F-D859FDA206B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40080" y="4210190"/>
            <a:ext cx="510951" cy="510951"/>
          </a:xfrm>
          <a:prstGeom prst="rect">
            <a:avLst/>
          </a:prstGeom>
        </p:spPr>
      </p:pic>
      <p:pic>
        <p:nvPicPr>
          <p:cNvPr id="6" name="Picture 5" descr="A person smiling for the camera&#10;&#10;Description automatically generated with medium confidence">
            <a:extLst>
              <a:ext uri="{FF2B5EF4-FFF2-40B4-BE49-F238E27FC236}">
                <a16:creationId xmlns:a16="http://schemas.microsoft.com/office/drawing/2014/main" id="{849B628B-92C6-062F-DBBF-9186F8B3E2D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40080" y="4707371"/>
            <a:ext cx="619222" cy="619222"/>
          </a:xfrm>
          <a:prstGeom prst="rect">
            <a:avLst/>
          </a:prstGeom>
        </p:spPr>
      </p:pic>
      <p:pic>
        <p:nvPicPr>
          <p:cNvPr id="7" name="Picture 6" descr="A person smiling at the camera&#10;&#10;Description automatically generated with low confidence">
            <a:extLst>
              <a:ext uri="{FF2B5EF4-FFF2-40B4-BE49-F238E27FC236}">
                <a16:creationId xmlns:a16="http://schemas.microsoft.com/office/drawing/2014/main" id="{4FCB295F-7055-FBF8-2875-C744B967716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28083" y="5918840"/>
            <a:ext cx="510951" cy="510951"/>
          </a:xfrm>
          <a:prstGeom prst="rect">
            <a:avLst/>
          </a:prstGeom>
        </p:spPr>
      </p:pic>
      <p:grpSp>
        <p:nvGrpSpPr>
          <p:cNvPr id="8" name="Group 7">
            <a:extLst>
              <a:ext uri="{FF2B5EF4-FFF2-40B4-BE49-F238E27FC236}">
                <a16:creationId xmlns:a16="http://schemas.microsoft.com/office/drawing/2014/main" id="{D3684715-4F4C-A0CC-3427-01E51F37EA9D}"/>
              </a:ext>
            </a:extLst>
          </p:cNvPr>
          <p:cNvGrpSpPr/>
          <p:nvPr/>
        </p:nvGrpSpPr>
        <p:grpSpPr>
          <a:xfrm>
            <a:off x="2459299" y="4226593"/>
            <a:ext cx="1601773" cy="2155715"/>
            <a:chOff x="1727353" y="4088299"/>
            <a:chExt cx="1601773" cy="2155715"/>
          </a:xfrm>
        </p:grpSpPr>
        <p:pic>
          <p:nvPicPr>
            <p:cNvPr id="9" name="Picture 8" descr="A picture containing person, person, hairpiece&#10;&#10;Description automatically generated">
              <a:extLst>
                <a:ext uri="{FF2B5EF4-FFF2-40B4-BE49-F238E27FC236}">
                  <a16:creationId xmlns:a16="http://schemas.microsoft.com/office/drawing/2014/main" id="{6CCBA0FC-81A6-F62C-D0FB-0C4CD34AC1C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7871" t="16542" r="25909" b="29020"/>
            <a:stretch/>
          </p:blipFill>
          <p:spPr>
            <a:xfrm>
              <a:off x="2959094" y="4088299"/>
              <a:ext cx="255866" cy="301348"/>
            </a:xfrm>
            <a:prstGeom prst="rect">
              <a:avLst/>
            </a:prstGeom>
          </p:spPr>
        </p:pic>
        <p:pic>
          <p:nvPicPr>
            <p:cNvPr id="10" name="Picture 9" descr="A person smiling for the camera&#10;&#10;Description automatically generated with medium confidence">
              <a:extLst>
                <a:ext uri="{FF2B5EF4-FFF2-40B4-BE49-F238E27FC236}">
                  <a16:creationId xmlns:a16="http://schemas.microsoft.com/office/drawing/2014/main" id="{820A3908-5E35-625A-9EB6-2EE75033C9E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31090" t="13694" r="24681" b="23367"/>
            <a:stretch/>
          </p:blipFill>
          <p:spPr>
            <a:xfrm>
              <a:off x="2976278" y="4592950"/>
              <a:ext cx="255866" cy="364106"/>
            </a:xfrm>
            <a:prstGeom prst="rect">
              <a:avLst/>
            </a:prstGeom>
          </p:spPr>
        </p:pic>
        <p:pic>
          <p:nvPicPr>
            <p:cNvPr id="11" name="Picture 10" descr="A person smiling at the camera&#10;&#10;Description automatically generated with low confidence">
              <a:extLst>
                <a:ext uri="{FF2B5EF4-FFF2-40B4-BE49-F238E27FC236}">
                  <a16:creationId xmlns:a16="http://schemas.microsoft.com/office/drawing/2014/main" id="{0BC94D95-CCBC-2C62-ABA8-FC2840211672}"/>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0990" t="24207" r="27998" b="22428"/>
            <a:stretch/>
          </p:blipFill>
          <p:spPr>
            <a:xfrm>
              <a:off x="2959094" y="5762522"/>
              <a:ext cx="370032" cy="481492"/>
            </a:xfrm>
            <a:prstGeom prst="rect">
              <a:avLst/>
            </a:prstGeom>
          </p:spPr>
        </p:pic>
        <p:pic>
          <p:nvPicPr>
            <p:cNvPr id="12" name="Picture 11" descr="A person with red hair&#10;&#10;Description automatically generated with low confidence">
              <a:extLst>
                <a:ext uri="{FF2B5EF4-FFF2-40B4-BE49-F238E27FC236}">
                  <a16:creationId xmlns:a16="http://schemas.microsoft.com/office/drawing/2014/main" id="{B7C45F79-4118-F574-4FD3-06B0C84A0DFA}"/>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9023" t="18203" r="23889" b="25077"/>
            <a:stretch/>
          </p:blipFill>
          <p:spPr>
            <a:xfrm>
              <a:off x="2952747" y="5178272"/>
              <a:ext cx="376379" cy="453379"/>
            </a:xfrm>
            <a:prstGeom prst="rect">
              <a:avLst/>
            </a:prstGeom>
          </p:spPr>
        </p:pic>
        <p:cxnSp>
          <p:nvCxnSpPr>
            <p:cNvPr id="19" name="Straight Arrow Connector 18">
              <a:extLst>
                <a:ext uri="{FF2B5EF4-FFF2-40B4-BE49-F238E27FC236}">
                  <a16:creationId xmlns:a16="http://schemas.microsoft.com/office/drawing/2014/main" id="{06E13B1B-0BD8-3560-1AD9-349748BA12AD}"/>
                </a:ext>
              </a:extLst>
            </p:cNvPr>
            <p:cNvCxnSpPr>
              <a:cxnSpLocks/>
            </p:cNvCxnSpPr>
            <p:nvPr/>
          </p:nvCxnSpPr>
          <p:spPr>
            <a:xfrm>
              <a:off x="1763527" y="4239869"/>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5A1390F-9CD0-58D4-B419-0701EB96FEB3}"/>
                </a:ext>
              </a:extLst>
            </p:cNvPr>
            <p:cNvCxnSpPr>
              <a:cxnSpLocks/>
            </p:cNvCxnSpPr>
            <p:nvPr/>
          </p:nvCxnSpPr>
          <p:spPr>
            <a:xfrm>
              <a:off x="1763527" y="4828952"/>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2BE09D3-FEBA-726E-305B-2571F4B74704}"/>
                </a:ext>
              </a:extLst>
            </p:cNvPr>
            <p:cNvCxnSpPr>
              <a:cxnSpLocks/>
            </p:cNvCxnSpPr>
            <p:nvPr/>
          </p:nvCxnSpPr>
          <p:spPr>
            <a:xfrm>
              <a:off x="1727354" y="5446564"/>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5E29DC7-7FDC-2495-6436-AA6BD9B8E8BF}"/>
                </a:ext>
              </a:extLst>
            </p:cNvPr>
            <p:cNvCxnSpPr>
              <a:cxnSpLocks/>
            </p:cNvCxnSpPr>
            <p:nvPr/>
          </p:nvCxnSpPr>
          <p:spPr>
            <a:xfrm>
              <a:off x="1727353" y="5968283"/>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15F78A18-A6B9-5340-FF19-CC435A503191}"/>
              </a:ext>
            </a:extLst>
          </p:cNvPr>
          <p:cNvSpPr txBox="1"/>
          <p:nvPr/>
        </p:nvSpPr>
        <p:spPr>
          <a:xfrm>
            <a:off x="4979110" y="3121828"/>
            <a:ext cx="1684354" cy="1015663"/>
          </a:xfrm>
          <a:prstGeom prst="rect">
            <a:avLst/>
          </a:prstGeom>
          <a:noFill/>
        </p:spPr>
        <p:txBody>
          <a:bodyPr wrap="square" rtlCol="0">
            <a:spAutoFit/>
          </a:bodyPr>
          <a:lstStyle/>
          <a:p>
            <a:r>
              <a:rPr lang="en-IN" sz="1000" dirty="0"/>
              <a:t>► Unstructured dimension of cropped images to structured image dimension</a:t>
            </a:r>
          </a:p>
          <a:p>
            <a:r>
              <a:rPr lang="en-IN" sz="1000" dirty="0"/>
              <a:t>► OpenCV resize module to make structure</a:t>
            </a:r>
          </a:p>
        </p:txBody>
      </p:sp>
    </p:spTree>
    <p:extLst>
      <p:ext uri="{BB962C8B-B14F-4D97-AF65-F5344CB8AC3E}">
        <p14:creationId xmlns:p14="http://schemas.microsoft.com/office/powerpoint/2010/main" val="3553922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EB6987CE-C478-F345-595F-E367A9C68C48}"/>
              </a:ext>
            </a:extLst>
          </p:cNvPr>
          <p:cNvGrpSpPr/>
          <p:nvPr/>
        </p:nvGrpSpPr>
        <p:grpSpPr>
          <a:xfrm>
            <a:off x="8663127" y="1114594"/>
            <a:ext cx="3352800" cy="3305963"/>
            <a:chOff x="8663127" y="1114594"/>
            <a:chExt cx="3352800" cy="3305963"/>
          </a:xfrm>
        </p:grpSpPr>
        <p:pic>
          <p:nvPicPr>
            <p:cNvPr id="62" name="Picture 61">
              <a:extLst>
                <a:ext uri="{FF2B5EF4-FFF2-40B4-BE49-F238E27FC236}">
                  <a16:creationId xmlns:a16="http://schemas.microsoft.com/office/drawing/2014/main" id="{497D82C2-E423-0343-B6BA-E1E33EC0EDA1}"/>
                </a:ext>
              </a:extLst>
            </p:cNvPr>
            <p:cNvPicPr>
              <a:picLocks noChangeAspect="1"/>
            </p:cNvPicPr>
            <p:nvPr/>
          </p:nvPicPr>
          <p:blipFill>
            <a:blip r:embed="rId2"/>
            <a:stretch>
              <a:fillRect/>
            </a:stretch>
          </p:blipFill>
          <p:spPr>
            <a:xfrm>
              <a:off x="8663127" y="1658307"/>
              <a:ext cx="3352800" cy="2762250"/>
            </a:xfrm>
            <a:prstGeom prst="rect">
              <a:avLst/>
            </a:prstGeom>
          </p:spPr>
        </p:pic>
        <p:sp>
          <p:nvSpPr>
            <p:cNvPr id="63" name="TextBox 62">
              <a:extLst>
                <a:ext uri="{FF2B5EF4-FFF2-40B4-BE49-F238E27FC236}">
                  <a16:creationId xmlns:a16="http://schemas.microsoft.com/office/drawing/2014/main" id="{29F33CD7-2AC9-BE22-3F88-7C969C8E04C4}"/>
                </a:ext>
              </a:extLst>
            </p:cNvPr>
            <p:cNvSpPr txBox="1"/>
            <p:nvPr/>
          </p:nvSpPr>
          <p:spPr>
            <a:xfrm>
              <a:off x="8663127" y="1114594"/>
              <a:ext cx="2258952" cy="369332"/>
            </a:xfrm>
            <a:prstGeom prst="rect">
              <a:avLst/>
            </a:prstGeom>
            <a:noFill/>
          </p:spPr>
          <p:txBody>
            <a:bodyPr wrap="none" rtlCol="0">
              <a:spAutoFit/>
            </a:bodyPr>
            <a:lstStyle/>
            <a:p>
              <a:r>
                <a:rPr lang="en-IN" b="1" u="sng" dirty="0"/>
                <a:t>Cropped Faces Data</a:t>
              </a:r>
            </a:p>
          </p:txBody>
        </p:sp>
      </p:grpSp>
      <p:sp>
        <p:nvSpPr>
          <p:cNvPr id="2" name="Title 1">
            <a:extLst>
              <a:ext uri="{FF2B5EF4-FFF2-40B4-BE49-F238E27FC236}">
                <a16:creationId xmlns:a16="http://schemas.microsoft.com/office/drawing/2014/main" id="{141F9D30-30BC-0669-BE5B-6441D7F2D3F3}"/>
              </a:ext>
            </a:extLst>
          </p:cNvPr>
          <p:cNvSpPr>
            <a:spLocks noGrp="1"/>
          </p:cNvSpPr>
          <p:nvPr>
            <p:ph type="title"/>
          </p:nvPr>
        </p:nvSpPr>
        <p:spPr>
          <a:xfrm>
            <a:off x="608426" y="52076"/>
            <a:ext cx="11659774" cy="677108"/>
          </a:xfrm>
        </p:spPr>
        <p:txBody>
          <a:bodyPr/>
          <a:lstStyle/>
          <a:p>
            <a:r>
              <a:rPr lang="en-US" dirty="0"/>
              <a:t>2.</a:t>
            </a:r>
            <a:r>
              <a:rPr lang="en-US" b="0" i="0" dirty="0">
                <a:solidFill>
                  <a:srgbClr val="374151"/>
                </a:solidFill>
                <a:effectLst/>
                <a:latin typeface="Söhne"/>
              </a:rPr>
              <a:t> </a:t>
            </a:r>
            <a:r>
              <a:rPr lang="en-US" dirty="0">
                <a:solidFill>
                  <a:srgbClr val="374151"/>
                </a:solidFill>
                <a:latin typeface="Söhne"/>
              </a:rPr>
              <a:t>Training flow</a:t>
            </a:r>
            <a:endParaRPr lang="en-US" dirty="0"/>
          </a:p>
        </p:txBody>
      </p:sp>
      <p:sp>
        <p:nvSpPr>
          <p:cNvPr id="3" name="Content Placeholder 2">
            <a:extLst>
              <a:ext uri="{FF2B5EF4-FFF2-40B4-BE49-F238E27FC236}">
                <a16:creationId xmlns:a16="http://schemas.microsoft.com/office/drawing/2014/main" id="{3571F97D-25AE-797B-5213-203F7623C374}"/>
              </a:ext>
            </a:extLst>
          </p:cNvPr>
          <p:cNvSpPr>
            <a:spLocks noGrp="1"/>
          </p:cNvSpPr>
          <p:nvPr>
            <p:ph sz="half" idx="2"/>
          </p:nvPr>
        </p:nvSpPr>
        <p:spPr>
          <a:xfrm>
            <a:off x="608426" y="939160"/>
            <a:ext cx="5303520" cy="369332"/>
          </a:xfrm>
        </p:spPr>
        <p:txBody>
          <a:bodyPr/>
          <a:lstStyle/>
          <a:p>
            <a:r>
              <a:rPr lang="en-US" dirty="0"/>
              <a:t>Data processing</a:t>
            </a:r>
          </a:p>
        </p:txBody>
      </p:sp>
      <p:grpSp>
        <p:nvGrpSpPr>
          <p:cNvPr id="38" name="Group 37">
            <a:extLst>
              <a:ext uri="{FF2B5EF4-FFF2-40B4-BE49-F238E27FC236}">
                <a16:creationId xmlns:a16="http://schemas.microsoft.com/office/drawing/2014/main" id="{3892AB49-BECB-4D7A-B56A-60E3A8450913}"/>
              </a:ext>
            </a:extLst>
          </p:cNvPr>
          <p:cNvGrpSpPr/>
          <p:nvPr/>
        </p:nvGrpSpPr>
        <p:grpSpPr>
          <a:xfrm>
            <a:off x="636814" y="2772992"/>
            <a:ext cx="1171113" cy="1069451"/>
            <a:chOff x="838200" y="1997476"/>
            <a:chExt cx="1171113" cy="1069451"/>
          </a:xfrm>
          <a:solidFill>
            <a:schemeClr val="bg1">
              <a:lumMod val="95000"/>
            </a:schemeClr>
          </a:solidFill>
        </p:grpSpPr>
        <p:sp>
          <p:nvSpPr>
            <p:cNvPr id="39" name="Rectangle 38">
              <a:extLst>
                <a:ext uri="{FF2B5EF4-FFF2-40B4-BE49-F238E27FC236}">
                  <a16:creationId xmlns:a16="http://schemas.microsoft.com/office/drawing/2014/main" id="{D2D40F19-5D88-327F-D415-CB291E610AE0}"/>
                </a:ext>
              </a:extLst>
            </p:cNvPr>
            <p:cNvSpPr/>
            <p:nvPr/>
          </p:nvSpPr>
          <p:spPr>
            <a:xfrm>
              <a:off x="838200" y="1997476"/>
              <a:ext cx="910701" cy="84455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C1D7F55C-A656-3A04-928F-184E726B62EB}"/>
                </a:ext>
              </a:extLst>
            </p:cNvPr>
            <p:cNvSpPr/>
            <p:nvPr/>
          </p:nvSpPr>
          <p:spPr>
            <a:xfrm>
              <a:off x="946212" y="2069977"/>
              <a:ext cx="910701" cy="84455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3181F52E-B2F0-183A-CF41-7AD832AF6404}"/>
                </a:ext>
              </a:extLst>
            </p:cNvPr>
            <p:cNvSpPr/>
            <p:nvPr/>
          </p:nvSpPr>
          <p:spPr>
            <a:xfrm>
              <a:off x="1098612" y="2222377"/>
              <a:ext cx="910701" cy="84455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2" name="Rectangle 41">
            <a:extLst>
              <a:ext uri="{FF2B5EF4-FFF2-40B4-BE49-F238E27FC236}">
                <a16:creationId xmlns:a16="http://schemas.microsoft.com/office/drawing/2014/main" id="{F29338A2-9D73-EF04-FAC7-6FFB0FE1348B}"/>
              </a:ext>
            </a:extLst>
          </p:cNvPr>
          <p:cNvSpPr/>
          <p:nvPr/>
        </p:nvSpPr>
        <p:spPr>
          <a:xfrm>
            <a:off x="2485219" y="2848145"/>
            <a:ext cx="1251751" cy="994298"/>
          </a:xfrm>
          <a:prstGeom prst="rect">
            <a:avLst/>
          </a:prstGeom>
          <a:solidFill>
            <a:srgbClr val="214E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Detect Face</a:t>
            </a:r>
          </a:p>
        </p:txBody>
      </p:sp>
      <p:cxnSp>
        <p:nvCxnSpPr>
          <p:cNvPr id="43" name="Straight Arrow Connector 42">
            <a:extLst>
              <a:ext uri="{FF2B5EF4-FFF2-40B4-BE49-F238E27FC236}">
                <a16:creationId xmlns:a16="http://schemas.microsoft.com/office/drawing/2014/main" id="{706E0313-7662-60A7-7032-A389819DE6A5}"/>
              </a:ext>
            </a:extLst>
          </p:cNvPr>
          <p:cNvCxnSpPr/>
          <p:nvPr/>
        </p:nvCxnSpPr>
        <p:spPr>
          <a:xfrm>
            <a:off x="1991399" y="3423688"/>
            <a:ext cx="3551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5525EE3-FBF0-0BA1-9AFF-E3180A244628}"/>
              </a:ext>
            </a:extLst>
          </p:cNvPr>
          <p:cNvSpPr txBox="1"/>
          <p:nvPr/>
        </p:nvSpPr>
        <p:spPr>
          <a:xfrm>
            <a:off x="2407723" y="3946824"/>
            <a:ext cx="1684354" cy="707886"/>
          </a:xfrm>
          <a:prstGeom prst="rect">
            <a:avLst/>
          </a:prstGeom>
          <a:noFill/>
        </p:spPr>
        <p:txBody>
          <a:bodyPr wrap="square" rtlCol="0">
            <a:spAutoFit/>
          </a:bodyPr>
          <a:lstStyle/>
          <a:p>
            <a:r>
              <a:rPr lang="en-IN" sz="1000" dirty="0"/>
              <a:t>► Detect Faces using</a:t>
            </a:r>
          </a:p>
          <a:p>
            <a:r>
              <a:rPr lang="en-IN" sz="1000" dirty="0"/>
              <a:t> </a:t>
            </a:r>
            <a:r>
              <a:rPr lang="en-IN" sz="1000" i="1" dirty="0" err="1"/>
              <a:t>Haar</a:t>
            </a:r>
            <a:r>
              <a:rPr lang="en-IN" sz="1000" i="1" dirty="0"/>
              <a:t> Cascade Classifier</a:t>
            </a:r>
          </a:p>
          <a:p>
            <a:r>
              <a:rPr lang="en-IN" sz="1000" dirty="0"/>
              <a:t>► Crop Faces from Images</a:t>
            </a:r>
          </a:p>
          <a:p>
            <a:r>
              <a:rPr lang="en-IN" sz="1000" dirty="0"/>
              <a:t>► Label Each Image</a:t>
            </a:r>
          </a:p>
        </p:txBody>
      </p:sp>
      <p:sp>
        <p:nvSpPr>
          <p:cNvPr id="45" name="TextBox 44">
            <a:extLst>
              <a:ext uri="{FF2B5EF4-FFF2-40B4-BE49-F238E27FC236}">
                <a16:creationId xmlns:a16="http://schemas.microsoft.com/office/drawing/2014/main" id="{7DE556A0-792E-A526-A071-F14A876D6515}"/>
              </a:ext>
            </a:extLst>
          </p:cNvPr>
          <p:cNvSpPr txBox="1"/>
          <p:nvPr/>
        </p:nvSpPr>
        <p:spPr>
          <a:xfrm>
            <a:off x="681202" y="2399336"/>
            <a:ext cx="1160664" cy="276999"/>
          </a:xfrm>
          <a:prstGeom prst="rect">
            <a:avLst/>
          </a:prstGeom>
          <a:noFill/>
        </p:spPr>
        <p:txBody>
          <a:bodyPr wrap="square" rtlCol="0">
            <a:spAutoFit/>
          </a:bodyPr>
          <a:lstStyle/>
          <a:p>
            <a:r>
              <a:rPr lang="en-IN" sz="1200" b="1" dirty="0"/>
              <a:t>Images Data</a:t>
            </a:r>
          </a:p>
        </p:txBody>
      </p:sp>
      <p:cxnSp>
        <p:nvCxnSpPr>
          <p:cNvPr id="46" name="Straight Connector 45">
            <a:extLst>
              <a:ext uri="{FF2B5EF4-FFF2-40B4-BE49-F238E27FC236}">
                <a16:creationId xmlns:a16="http://schemas.microsoft.com/office/drawing/2014/main" id="{6CF58C2F-0896-B4A3-16F2-E943790B4B76}"/>
              </a:ext>
            </a:extLst>
          </p:cNvPr>
          <p:cNvCxnSpPr/>
          <p:nvPr/>
        </p:nvCxnSpPr>
        <p:spPr>
          <a:xfrm>
            <a:off x="4296792" y="1453844"/>
            <a:ext cx="0" cy="4893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05FEEE9F-7261-FC32-981E-7ABEAAC9A847}"/>
              </a:ext>
            </a:extLst>
          </p:cNvPr>
          <p:cNvGrpSpPr/>
          <p:nvPr/>
        </p:nvGrpSpPr>
        <p:grpSpPr>
          <a:xfrm>
            <a:off x="4584578" y="1155207"/>
            <a:ext cx="3200400" cy="3189150"/>
            <a:chOff x="4584578" y="1155207"/>
            <a:chExt cx="3200400" cy="3189150"/>
          </a:xfrm>
        </p:grpSpPr>
        <p:pic>
          <p:nvPicPr>
            <p:cNvPr id="48" name="Picture 47">
              <a:extLst>
                <a:ext uri="{FF2B5EF4-FFF2-40B4-BE49-F238E27FC236}">
                  <a16:creationId xmlns:a16="http://schemas.microsoft.com/office/drawing/2014/main" id="{8BAF5D11-1925-8EE1-3FCA-3F23323EABEB}"/>
                </a:ext>
              </a:extLst>
            </p:cNvPr>
            <p:cNvPicPr>
              <a:picLocks noChangeAspect="1"/>
            </p:cNvPicPr>
            <p:nvPr/>
          </p:nvPicPr>
          <p:blipFill>
            <a:blip r:embed="rId3"/>
            <a:stretch>
              <a:fillRect/>
            </a:stretch>
          </p:blipFill>
          <p:spPr>
            <a:xfrm>
              <a:off x="4584578" y="1658307"/>
              <a:ext cx="3200400" cy="2686050"/>
            </a:xfrm>
            <a:prstGeom prst="rect">
              <a:avLst/>
            </a:prstGeom>
          </p:spPr>
        </p:pic>
        <p:sp>
          <p:nvSpPr>
            <p:cNvPr id="49" name="TextBox 48">
              <a:extLst>
                <a:ext uri="{FF2B5EF4-FFF2-40B4-BE49-F238E27FC236}">
                  <a16:creationId xmlns:a16="http://schemas.microsoft.com/office/drawing/2014/main" id="{5188D6EB-2232-5066-87A3-1B6B265684CF}"/>
                </a:ext>
              </a:extLst>
            </p:cNvPr>
            <p:cNvSpPr txBox="1"/>
            <p:nvPr/>
          </p:nvSpPr>
          <p:spPr>
            <a:xfrm>
              <a:off x="4806428" y="1155207"/>
              <a:ext cx="1571264" cy="369332"/>
            </a:xfrm>
            <a:prstGeom prst="rect">
              <a:avLst/>
            </a:prstGeom>
            <a:noFill/>
          </p:spPr>
          <p:txBody>
            <a:bodyPr wrap="none" rtlCol="0">
              <a:spAutoFit/>
            </a:bodyPr>
            <a:lstStyle/>
            <a:p>
              <a:r>
                <a:rPr lang="en-IN" b="1" u="sng" dirty="0"/>
                <a:t>Original Data</a:t>
              </a:r>
            </a:p>
          </p:txBody>
        </p:sp>
      </p:grpSp>
      <p:sp>
        <p:nvSpPr>
          <p:cNvPr id="50" name="Arrow: Right 49">
            <a:extLst>
              <a:ext uri="{FF2B5EF4-FFF2-40B4-BE49-F238E27FC236}">
                <a16:creationId xmlns:a16="http://schemas.microsoft.com/office/drawing/2014/main" id="{64CB4276-6F66-9469-0960-C9C6F61626FB}"/>
              </a:ext>
            </a:extLst>
          </p:cNvPr>
          <p:cNvSpPr/>
          <p:nvPr/>
        </p:nvSpPr>
        <p:spPr>
          <a:xfrm>
            <a:off x="7618523" y="2794798"/>
            <a:ext cx="770876" cy="244634"/>
          </a:xfrm>
          <a:prstGeom prst="rightArrow">
            <a:avLst>
              <a:gd name="adj1" fmla="val 10935"/>
              <a:gd name="adj2" fmla="val 47830"/>
            </a:avLst>
          </a:prstGeom>
          <a:solidFill>
            <a:srgbClr val="214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1" name="Group 50">
            <a:extLst>
              <a:ext uri="{FF2B5EF4-FFF2-40B4-BE49-F238E27FC236}">
                <a16:creationId xmlns:a16="http://schemas.microsoft.com/office/drawing/2014/main" id="{18951F2E-AF96-35FF-8515-42C84C90EF94}"/>
              </a:ext>
            </a:extLst>
          </p:cNvPr>
          <p:cNvGrpSpPr/>
          <p:nvPr/>
        </p:nvGrpSpPr>
        <p:grpSpPr>
          <a:xfrm>
            <a:off x="6021861" y="1524539"/>
            <a:ext cx="1201019" cy="3247626"/>
            <a:chOff x="5671485" y="4589937"/>
            <a:chExt cx="1201019" cy="3247626"/>
          </a:xfrm>
        </p:grpSpPr>
        <p:pic>
          <p:nvPicPr>
            <p:cNvPr id="52" name="Picture 51" descr="A person with red hair&#10;&#10;Description automatically generated with low confidence">
              <a:extLst>
                <a:ext uri="{FF2B5EF4-FFF2-40B4-BE49-F238E27FC236}">
                  <a16:creationId xmlns:a16="http://schemas.microsoft.com/office/drawing/2014/main" id="{BDEDCD4B-F8FD-CD81-0095-F7E392C54C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6144" y="7267269"/>
              <a:ext cx="570294" cy="570294"/>
            </a:xfrm>
            <a:prstGeom prst="rect">
              <a:avLst/>
            </a:prstGeom>
          </p:spPr>
        </p:pic>
        <p:pic>
          <p:nvPicPr>
            <p:cNvPr id="53" name="Picture 52" descr="A picture containing person, person, hairpiece&#10;&#10;Description automatically generated">
              <a:extLst>
                <a:ext uri="{FF2B5EF4-FFF2-40B4-BE49-F238E27FC236}">
                  <a16:creationId xmlns:a16="http://schemas.microsoft.com/office/drawing/2014/main" id="{D6DBC8F1-1BD4-FB85-532D-3A4F79BE71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2883" y="7296940"/>
              <a:ext cx="510951" cy="510951"/>
            </a:xfrm>
            <a:prstGeom prst="rect">
              <a:avLst/>
            </a:prstGeom>
          </p:spPr>
        </p:pic>
        <p:pic>
          <p:nvPicPr>
            <p:cNvPr id="54" name="Picture 53" descr="A person smiling for the camera&#10;&#10;Description automatically generated with medium confidence">
              <a:extLst>
                <a:ext uri="{FF2B5EF4-FFF2-40B4-BE49-F238E27FC236}">
                  <a16:creationId xmlns:a16="http://schemas.microsoft.com/office/drawing/2014/main" id="{9A023666-56C1-9DE7-28E8-0266FE5816A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71485" y="4589937"/>
              <a:ext cx="619222" cy="619222"/>
            </a:xfrm>
            <a:prstGeom prst="rect">
              <a:avLst/>
            </a:prstGeom>
          </p:spPr>
        </p:pic>
        <p:pic>
          <p:nvPicPr>
            <p:cNvPr id="55" name="Picture 54" descr="A person smiling at the camera&#10;&#10;Description automatically generated with low confidence">
              <a:extLst>
                <a:ext uri="{FF2B5EF4-FFF2-40B4-BE49-F238E27FC236}">
                  <a16:creationId xmlns:a16="http://schemas.microsoft.com/office/drawing/2014/main" id="{9C533853-D9FF-1B17-7A0A-EA72CE002A8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61553" y="4680989"/>
              <a:ext cx="510951" cy="510951"/>
            </a:xfrm>
            <a:prstGeom prst="rect">
              <a:avLst/>
            </a:prstGeom>
          </p:spPr>
        </p:pic>
      </p:grpSp>
      <p:grpSp>
        <p:nvGrpSpPr>
          <p:cNvPr id="56" name="Group 55">
            <a:extLst>
              <a:ext uri="{FF2B5EF4-FFF2-40B4-BE49-F238E27FC236}">
                <a16:creationId xmlns:a16="http://schemas.microsoft.com/office/drawing/2014/main" id="{F1B2E071-4063-B52A-3B93-F6C8F95C9F24}"/>
              </a:ext>
            </a:extLst>
          </p:cNvPr>
          <p:cNvGrpSpPr/>
          <p:nvPr/>
        </p:nvGrpSpPr>
        <p:grpSpPr>
          <a:xfrm>
            <a:off x="10128892" y="1658306"/>
            <a:ext cx="867077" cy="3165724"/>
            <a:chOff x="2462049" y="1402248"/>
            <a:chExt cx="867077" cy="3165724"/>
          </a:xfrm>
        </p:grpSpPr>
        <p:pic>
          <p:nvPicPr>
            <p:cNvPr id="57" name="Picture 56" descr="A picture containing person, person, hairpiece&#10;&#10;Description automatically generated">
              <a:extLst>
                <a:ext uri="{FF2B5EF4-FFF2-40B4-BE49-F238E27FC236}">
                  <a16:creationId xmlns:a16="http://schemas.microsoft.com/office/drawing/2014/main" id="{3912FA5E-0125-3D61-7143-4C027FEDA26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7871" t="16542" r="25909" b="29020"/>
            <a:stretch/>
          </p:blipFill>
          <p:spPr>
            <a:xfrm>
              <a:off x="2462049" y="4114593"/>
              <a:ext cx="255866" cy="301348"/>
            </a:xfrm>
            <a:prstGeom prst="rect">
              <a:avLst/>
            </a:prstGeom>
          </p:spPr>
        </p:pic>
        <p:pic>
          <p:nvPicPr>
            <p:cNvPr id="58" name="Picture 57" descr="A person smiling for the camera&#10;&#10;Description automatically generated with medium confidence">
              <a:extLst>
                <a:ext uri="{FF2B5EF4-FFF2-40B4-BE49-F238E27FC236}">
                  <a16:creationId xmlns:a16="http://schemas.microsoft.com/office/drawing/2014/main" id="{70535CD7-4486-8018-C450-58E39F291E4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1090" t="13694" r="24681" b="23367"/>
            <a:stretch/>
          </p:blipFill>
          <p:spPr>
            <a:xfrm>
              <a:off x="2589982" y="1402248"/>
              <a:ext cx="255866" cy="364106"/>
            </a:xfrm>
            <a:prstGeom prst="rect">
              <a:avLst/>
            </a:prstGeom>
          </p:spPr>
        </p:pic>
        <p:pic>
          <p:nvPicPr>
            <p:cNvPr id="59" name="Picture 58" descr="A person smiling at the camera&#10;&#10;Description automatically generated with low confidence">
              <a:extLst>
                <a:ext uri="{FF2B5EF4-FFF2-40B4-BE49-F238E27FC236}">
                  <a16:creationId xmlns:a16="http://schemas.microsoft.com/office/drawing/2014/main" id="{4A1709A3-A830-CECC-F704-7E49C18D1BB7}"/>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0990" t="24207" r="27998" b="22428"/>
            <a:stretch/>
          </p:blipFill>
          <p:spPr>
            <a:xfrm>
              <a:off x="2959094" y="1406211"/>
              <a:ext cx="370032" cy="481492"/>
            </a:xfrm>
            <a:prstGeom prst="rect">
              <a:avLst/>
            </a:prstGeom>
          </p:spPr>
        </p:pic>
        <p:pic>
          <p:nvPicPr>
            <p:cNvPr id="60" name="Picture 59" descr="A person with red hair&#10;&#10;Description automatically generated with low confidence">
              <a:extLst>
                <a:ext uri="{FF2B5EF4-FFF2-40B4-BE49-F238E27FC236}">
                  <a16:creationId xmlns:a16="http://schemas.microsoft.com/office/drawing/2014/main" id="{DF7B1804-17AF-0091-5EAB-6F5DB7AEFB5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9023" t="18203" r="23889" b="25077"/>
            <a:stretch/>
          </p:blipFill>
          <p:spPr>
            <a:xfrm>
              <a:off x="2845848" y="4114593"/>
              <a:ext cx="376379" cy="453379"/>
            </a:xfrm>
            <a:prstGeom prst="rect">
              <a:avLst/>
            </a:prstGeom>
          </p:spPr>
        </p:pic>
      </p:grpSp>
      <p:sp>
        <p:nvSpPr>
          <p:cNvPr id="65" name="TextBox 64">
            <a:extLst>
              <a:ext uri="{FF2B5EF4-FFF2-40B4-BE49-F238E27FC236}">
                <a16:creationId xmlns:a16="http://schemas.microsoft.com/office/drawing/2014/main" id="{389C2A5A-8F3D-B13C-1501-356703DDD4AF}"/>
              </a:ext>
            </a:extLst>
          </p:cNvPr>
          <p:cNvSpPr txBox="1"/>
          <p:nvPr/>
        </p:nvSpPr>
        <p:spPr>
          <a:xfrm>
            <a:off x="4353653" y="4866243"/>
            <a:ext cx="8071491" cy="1200329"/>
          </a:xfrm>
          <a:prstGeom prst="rect">
            <a:avLst/>
          </a:prstGeom>
          <a:noFill/>
        </p:spPr>
        <p:txBody>
          <a:bodyPr wrap="square">
            <a:spAutoFit/>
          </a:bodyPr>
          <a:lstStyle/>
          <a:p>
            <a:r>
              <a:rPr lang="en-US" b="0" dirty="0">
                <a:solidFill>
                  <a:schemeClr val="tx1"/>
                </a:solidFill>
                <a:effectLst/>
                <a:latin typeface="Consolas" panose="020B0609020204030204" pitchFamily="49" charset="0"/>
              </a:rPr>
              <a:t>- step-1: Read Image</a:t>
            </a:r>
          </a:p>
          <a:p>
            <a:r>
              <a:rPr lang="en-US" b="0" dirty="0">
                <a:solidFill>
                  <a:schemeClr val="tx1"/>
                </a:solidFill>
                <a:effectLst/>
                <a:latin typeface="Consolas" panose="020B0609020204030204" pitchFamily="49" charset="0"/>
              </a:rPr>
              <a:t>- step-2: Apply </a:t>
            </a:r>
            <a:r>
              <a:rPr lang="en-US" b="0" dirty="0" err="1">
                <a:solidFill>
                  <a:schemeClr val="tx1"/>
                </a:solidFill>
                <a:effectLst/>
                <a:latin typeface="Consolas" panose="020B0609020204030204" pitchFamily="49" charset="0"/>
              </a:rPr>
              <a:t>haar</a:t>
            </a:r>
            <a:r>
              <a:rPr lang="en-US" b="0" dirty="0">
                <a:solidFill>
                  <a:schemeClr val="tx1"/>
                </a:solidFill>
                <a:effectLst/>
                <a:latin typeface="Consolas" panose="020B0609020204030204" pitchFamily="49" charset="0"/>
              </a:rPr>
              <a:t> cascade classifier</a:t>
            </a:r>
          </a:p>
          <a:p>
            <a:r>
              <a:rPr lang="en-US" b="0" dirty="0">
                <a:solidFill>
                  <a:schemeClr val="tx1"/>
                </a:solidFill>
                <a:effectLst/>
                <a:latin typeface="Consolas" panose="020B0609020204030204" pitchFamily="49" charset="0"/>
              </a:rPr>
              <a:t>- step-3: Crop face using coordinates from cascade classifier</a:t>
            </a:r>
          </a:p>
          <a:p>
            <a:r>
              <a:rPr lang="en-US" b="0" dirty="0">
                <a:solidFill>
                  <a:schemeClr val="tx1"/>
                </a:solidFill>
                <a:effectLst/>
                <a:latin typeface="Consolas" panose="020B0609020204030204" pitchFamily="49" charset="0"/>
              </a:rPr>
              <a:t>- step-4: save image in respective directory/folder</a:t>
            </a:r>
          </a:p>
        </p:txBody>
      </p:sp>
      <p:sp>
        <p:nvSpPr>
          <p:cNvPr id="76" name="TextBox 75">
            <a:extLst>
              <a:ext uri="{FF2B5EF4-FFF2-40B4-BE49-F238E27FC236}">
                <a16:creationId xmlns:a16="http://schemas.microsoft.com/office/drawing/2014/main" id="{A3F518AC-35F9-1408-475D-07BA2CF92DFD}"/>
              </a:ext>
            </a:extLst>
          </p:cNvPr>
          <p:cNvSpPr txBox="1"/>
          <p:nvPr/>
        </p:nvSpPr>
        <p:spPr>
          <a:xfrm>
            <a:off x="88748" y="4995510"/>
            <a:ext cx="4003329" cy="923330"/>
          </a:xfrm>
          <a:prstGeom prst="rect">
            <a:avLst/>
          </a:prstGeom>
          <a:noFill/>
        </p:spPr>
        <p:txBody>
          <a:bodyPr wrap="square">
            <a:spAutoFit/>
          </a:bodyPr>
          <a:lstStyle/>
          <a:p>
            <a:r>
              <a:rPr lang="en-US" dirty="0">
                <a:solidFill>
                  <a:schemeClr val="tx1"/>
                </a:solidFill>
              </a:rPr>
              <a:t>Refer example code cv2 module from lecture resource to detect face then crop face area. </a:t>
            </a:r>
          </a:p>
        </p:txBody>
      </p:sp>
    </p:spTree>
    <p:extLst>
      <p:ext uri="{BB962C8B-B14F-4D97-AF65-F5344CB8AC3E}">
        <p14:creationId xmlns:p14="http://schemas.microsoft.com/office/powerpoint/2010/main" val="3108424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367</TotalTime>
  <Words>1254</Words>
  <Application>Microsoft Office PowerPoint</Application>
  <PresentationFormat>Widescreen</PresentationFormat>
  <Paragraphs>193</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Arial Black</vt:lpstr>
      <vt:lpstr>Calibri</vt:lpstr>
      <vt:lpstr>Cambria Math</vt:lpstr>
      <vt:lpstr>Consolas</vt:lpstr>
      <vt:lpstr>Segoe UI</vt:lpstr>
      <vt:lpstr>Söhne</vt:lpstr>
      <vt:lpstr>Times New Roman</vt:lpstr>
      <vt:lpstr>Office Theme</vt:lpstr>
      <vt:lpstr>Final project</vt:lpstr>
      <vt:lpstr>Image classification with CNN and Flask</vt:lpstr>
      <vt:lpstr> 1. Introduction to image classification CNN</vt:lpstr>
      <vt:lpstr>2. Training flow </vt:lpstr>
      <vt:lpstr>2. Training flow </vt:lpstr>
      <vt:lpstr>2. Training flow</vt:lpstr>
      <vt:lpstr>2. Training flow</vt:lpstr>
      <vt:lpstr>2. Training flow</vt:lpstr>
      <vt:lpstr>2. Training flow</vt:lpstr>
      <vt:lpstr>2. Training flow</vt:lpstr>
      <vt:lpstr>2. Training flow</vt:lpstr>
      <vt:lpstr>2. Training flow</vt:lpstr>
      <vt:lpstr>2. Training flow</vt:lpstr>
      <vt:lpstr>3. Make a CNN model and train model</vt:lpstr>
      <vt:lpstr>PowerPoint Presentation</vt:lpstr>
      <vt:lpstr>3. Make a CNN model and train model</vt:lpstr>
      <vt:lpstr>3. Make a CNN model and train model</vt:lpstr>
      <vt:lpstr>4. Evaluating the performance of a CNN model</vt:lpstr>
      <vt:lpstr>5. Develop Web Application with Flask</vt:lpstr>
      <vt:lpstr>5. Develop Web Application with Flask</vt:lpstr>
      <vt:lpstr>PowerPoint Presentation</vt:lpstr>
      <vt:lpstr>6. Conclusion</vt:lpstr>
      <vt:lpstr>Thank you</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 6 assignment</dc:title>
  <dc:creator>Han</dc:creator>
  <cp:lastModifiedBy>Han Mr</cp:lastModifiedBy>
  <cp:revision>31</cp:revision>
  <dcterms:created xsi:type="dcterms:W3CDTF">2022-10-30T13:52:02Z</dcterms:created>
  <dcterms:modified xsi:type="dcterms:W3CDTF">2022-12-20T06:36:51Z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Created">
    <vt:filetime>2022-10-24T00:00:00Z</vt:filetime>
  </property>
  <property fmtid="{D5CDD505-2E9C-101B-9397-08002B2CF9AE}" pid="4" name="Creator">
    <vt:lpwstr>Acrobat PDFMaker 22 for PowerPoint</vt:lpwstr>
  </property>
  <property fmtid="{D5CDD505-2E9C-101B-9397-08002B2CF9AE}" pid="5" name="LastSaved">
    <vt:filetime>2022-10-30T00:00:00Z</vt:filetime>
  </property>
  <property fmtid="{D5CDD505-2E9C-101B-9397-08002B2CF9AE}" pid="6" name="Producer">
    <vt:lpwstr>Adobe PDF Library 22.3.39</vt:lpwstr>
  </property>
</Properties>
</file>